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sldIdLst>
    <p:sldId id="432" r:id="rId2"/>
    <p:sldId id="428" r:id="rId3"/>
    <p:sldId id="299" r:id="rId4"/>
    <p:sldId id="476" r:id="rId5"/>
    <p:sldId id="300" r:id="rId6"/>
    <p:sldId id="349" r:id="rId7"/>
    <p:sldId id="350" r:id="rId8"/>
    <p:sldId id="301" r:id="rId9"/>
    <p:sldId id="302" r:id="rId10"/>
    <p:sldId id="322" r:id="rId11"/>
    <p:sldId id="439" r:id="rId12"/>
    <p:sldId id="438" r:id="rId13"/>
    <p:sldId id="440" r:id="rId14"/>
    <p:sldId id="441" r:id="rId15"/>
    <p:sldId id="443" r:id="rId16"/>
    <p:sldId id="444" r:id="rId17"/>
    <p:sldId id="455" r:id="rId18"/>
    <p:sldId id="456" r:id="rId19"/>
    <p:sldId id="457" r:id="rId20"/>
    <p:sldId id="458" r:id="rId21"/>
    <p:sldId id="454" r:id="rId22"/>
    <p:sldId id="445" r:id="rId23"/>
    <p:sldId id="334" r:id="rId24"/>
    <p:sldId id="335" r:id="rId25"/>
    <p:sldId id="336" r:id="rId26"/>
    <p:sldId id="337" r:id="rId27"/>
    <p:sldId id="449" r:id="rId28"/>
    <p:sldId id="448" r:id="rId29"/>
    <p:sldId id="474" r:id="rId30"/>
    <p:sldId id="472" r:id="rId31"/>
    <p:sldId id="450" r:id="rId32"/>
    <p:sldId id="451" r:id="rId33"/>
    <p:sldId id="452" r:id="rId34"/>
    <p:sldId id="453" r:id="rId35"/>
    <p:sldId id="435" r:id="rId36"/>
    <p:sldId id="345" r:id="rId37"/>
    <p:sldId id="324" r:id="rId38"/>
    <p:sldId id="375" r:id="rId39"/>
    <p:sldId id="354" r:id="rId40"/>
    <p:sldId id="356" r:id="rId41"/>
    <p:sldId id="357" r:id="rId42"/>
    <p:sldId id="459" r:id="rId43"/>
    <p:sldId id="461" r:id="rId44"/>
    <p:sldId id="460" r:id="rId45"/>
    <p:sldId id="359" r:id="rId46"/>
    <p:sldId id="424" r:id="rId47"/>
    <p:sldId id="358" r:id="rId48"/>
    <p:sldId id="473" r:id="rId49"/>
    <p:sldId id="370" r:id="rId50"/>
    <p:sldId id="475" r:id="rId51"/>
    <p:sldId id="470" r:id="rId52"/>
    <p:sldId id="471" r:id="rId53"/>
    <p:sldId id="463" r:id="rId54"/>
    <p:sldId id="464" r:id="rId55"/>
    <p:sldId id="465" r:id="rId56"/>
    <p:sldId id="466" r:id="rId57"/>
    <p:sldId id="467" r:id="rId58"/>
    <p:sldId id="468" r:id="rId59"/>
    <p:sldId id="469" r:id="rId6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800" y="-5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DC24A-BC93-411E-807F-B6109CE9719D}" type="datetimeFigureOut">
              <a:rPr lang="es-MX" smtClean="0"/>
              <a:t>09/01/2018</a:t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D39B0-654B-4C80-BD62-E97589BDEB52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9041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39999">
              <a:schemeClr val="bg2">
                <a:lumMod val="90000"/>
              </a:schemeClr>
            </a:gs>
            <a:gs pos="70000">
              <a:srgbClr val="C4D6EB"/>
            </a:gs>
            <a:gs pos="100000">
              <a:srgbClr val="FFEBFA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Flavio.Fenton@physics.gatech.edu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emf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6581" y="1038761"/>
            <a:ext cx="75932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Today’s class: Scalars and Vectors </a:t>
            </a:r>
          </a:p>
          <a:p>
            <a:endParaRPr lang="en-US" sz="40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5" t="17672" r="17342" b="15517"/>
          <a:stretch/>
        </p:blipFill>
        <p:spPr bwMode="auto">
          <a:xfrm>
            <a:off x="-63461" y="1970689"/>
            <a:ext cx="9283661" cy="43539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592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1076325" y="449580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 flipV="1">
            <a:off x="6834187" y="448056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898650" y="5273675"/>
            <a:ext cx="40427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dirty="0">
                <a:solidFill>
                  <a:sysClr val="windowText" lastClr="000000"/>
                </a:solidFill>
              </a:rPr>
              <a:t>u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7467600" y="4699779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</a:t>
            </a:r>
          </a:p>
        </p:txBody>
      </p:sp>
      <p:sp>
        <p:nvSpPr>
          <p:cNvPr id="13" name="Line 8"/>
          <p:cNvSpPr>
            <a:spLocks noChangeShapeType="1"/>
          </p:cNvSpPr>
          <p:nvPr/>
        </p:nvSpPr>
        <p:spPr bwMode="auto">
          <a:xfrm>
            <a:off x="1986489" y="54102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>
            <a:off x="7558087" y="48006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Line 5"/>
          <p:cNvSpPr>
            <a:spLocks noChangeShapeType="1"/>
          </p:cNvSpPr>
          <p:nvPr/>
        </p:nvSpPr>
        <p:spPr bwMode="auto">
          <a:xfrm flipH="1" flipV="1">
            <a:off x="3974074" y="4804062"/>
            <a:ext cx="1653052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Line 5"/>
          <p:cNvSpPr>
            <a:spLocks noChangeShapeType="1"/>
          </p:cNvSpPr>
          <p:nvPr/>
        </p:nvSpPr>
        <p:spPr bwMode="auto">
          <a:xfrm flipV="1">
            <a:off x="609600" y="396240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 type="triangle" w="lg" len="lg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4015322" y="5426075"/>
            <a:ext cx="32733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noProof="0" dirty="0" smtClean="0">
                <a:solidFill>
                  <a:sysClr val="windowText" lastClr="000000"/>
                </a:solidFill>
              </a:rPr>
              <a:t>r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Line 8"/>
          <p:cNvSpPr>
            <a:spLocks noChangeShapeType="1"/>
          </p:cNvSpPr>
          <p:nvPr/>
        </p:nvSpPr>
        <p:spPr bwMode="auto">
          <a:xfrm>
            <a:off x="4103161" y="55626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Text Box 7"/>
          <p:cNvSpPr txBox="1">
            <a:spLocks noChangeArrowheads="1"/>
          </p:cNvSpPr>
          <p:nvPr/>
        </p:nvSpPr>
        <p:spPr bwMode="auto">
          <a:xfrm>
            <a:off x="1195922" y="4191000"/>
            <a:ext cx="47801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noProof="0" dirty="0" smtClean="0">
                <a:solidFill>
                  <a:sysClr val="windowText" lastClr="000000"/>
                </a:solidFill>
              </a:rPr>
              <a:t>w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8" name="Line 8"/>
          <p:cNvSpPr>
            <a:spLocks noChangeShapeType="1"/>
          </p:cNvSpPr>
          <p:nvPr/>
        </p:nvSpPr>
        <p:spPr bwMode="auto">
          <a:xfrm>
            <a:off x="1283761" y="4327525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3558122" y="3352800"/>
            <a:ext cx="49404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dirty="0" smtClean="0">
                <a:solidFill>
                  <a:sysClr val="windowText" lastClr="000000"/>
                </a:solidFill>
              </a:rPr>
              <a:t>u 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Line 8"/>
          <p:cNvSpPr>
            <a:spLocks noChangeShapeType="1"/>
          </p:cNvSpPr>
          <p:nvPr/>
        </p:nvSpPr>
        <p:spPr bwMode="auto">
          <a:xfrm>
            <a:off x="3645961" y="3489325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Text Box 7"/>
          <p:cNvSpPr txBox="1">
            <a:spLocks noChangeArrowheads="1"/>
          </p:cNvSpPr>
          <p:nvPr/>
        </p:nvSpPr>
        <p:spPr bwMode="auto">
          <a:xfrm>
            <a:off x="4167722" y="3352800"/>
            <a:ext cx="668773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dirty="0" smtClean="0">
                <a:solidFill>
                  <a:sysClr val="windowText" lastClr="000000"/>
                </a:solidFill>
              </a:rPr>
              <a:t>= v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4572000" y="3489325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5" name="Text Box 7"/>
          <p:cNvSpPr txBox="1">
            <a:spLocks noChangeArrowheads="1"/>
          </p:cNvSpPr>
          <p:nvPr/>
        </p:nvSpPr>
        <p:spPr bwMode="auto">
          <a:xfrm>
            <a:off x="4167722" y="3758625"/>
            <a:ext cx="77617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dirty="0" smtClean="0">
                <a:solidFill>
                  <a:sysClr val="windowText" lastClr="000000"/>
                </a:solidFill>
              </a:rPr>
              <a:t>≠ w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Line 8"/>
          <p:cNvSpPr>
            <a:spLocks noChangeShapeType="1"/>
          </p:cNvSpPr>
          <p:nvPr/>
        </p:nvSpPr>
        <p:spPr bwMode="auto">
          <a:xfrm>
            <a:off x="4572000" y="389515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7" name="Text Box 7"/>
          <p:cNvSpPr txBox="1">
            <a:spLocks noChangeArrowheads="1"/>
          </p:cNvSpPr>
          <p:nvPr/>
        </p:nvSpPr>
        <p:spPr bwMode="auto">
          <a:xfrm>
            <a:off x="4193600" y="4215825"/>
            <a:ext cx="62549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dirty="0" smtClean="0">
                <a:solidFill>
                  <a:sysClr val="windowText" lastClr="000000"/>
                </a:solidFill>
              </a:rPr>
              <a:t>≠</a:t>
            </a:r>
            <a:r>
              <a:rPr lang="en-US" sz="3200" kern="0" dirty="0">
                <a:solidFill>
                  <a:sysClr val="windowText" lastClr="000000"/>
                </a:solidFill>
              </a:rPr>
              <a:t> </a:t>
            </a:r>
            <a:r>
              <a:rPr lang="en-US" sz="3200" kern="0" dirty="0" smtClean="0">
                <a:solidFill>
                  <a:sysClr val="windowText" lastClr="000000"/>
                </a:solidFill>
              </a:rPr>
              <a:t>r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8" name="Line 8"/>
          <p:cNvSpPr>
            <a:spLocks noChangeShapeType="1"/>
          </p:cNvSpPr>
          <p:nvPr/>
        </p:nvSpPr>
        <p:spPr bwMode="auto">
          <a:xfrm>
            <a:off x="4572000" y="435235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457200" y="1143000"/>
            <a:ext cx="86868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If two vectors, </a:t>
            </a: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u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and </a:t>
            </a: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,  have the same: 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magnitude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(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length)  and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direction     (angle) </a:t>
            </a:r>
            <a:r>
              <a:rPr lang="en-US" sz="3600" kern="0" dirty="0" smtClean="0">
                <a:solidFill>
                  <a:sysClr val="windowText" lastClr="000000"/>
                </a:solidFill>
              </a:rPr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            W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 say they are equivalent </a:t>
            </a:r>
          </a:p>
        </p:txBody>
      </p:sp>
    </p:spTree>
    <p:extLst>
      <p:ext uri="{BB962C8B-B14F-4D97-AF65-F5344CB8AC3E}">
        <p14:creationId xmlns:p14="http://schemas.microsoft.com/office/powerpoint/2010/main" val="3230358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animBg="1"/>
      <p:bldP spid="21" grpId="0"/>
      <p:bldP spid="22" grpId="0" animBg="1"/>
      <p:bldP spid="25" grpId="0"/>
      <p:bldP spid="26" grpId="0" animBg="1"/>
      <p:bldP spid="27" grpId="0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1076325" y="449580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 flipV="1">
            <a:off x="6834187" y="448056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898650" y="5273675"/>
            <a:ext cx="40427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dirty="0">
                <a:solidFill>
                  <a:sysClr val="windowText" lastClr="000000"/>
                </a:solidFill>
              </a:rPr>
              <a:t>u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7467600" y="4699779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</a:t>
            </a:r>
          </a:p>
        </p:txBody>
      </p:sp>
      <p:sp>
        <p:nvSpPr>
          <p:cNvPr id="13" name="Line 8"/>
          <p:cNvSpPr>
            <a:spLocks noChangeShapeType="1"/>
          </p:cNvSpPr>
          <p:nvPr/>
        </p:nvSpPr>
        <p:spPr bwMode="auto">
          <a:xfrm>
            <a:off x="1986489" y="54102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>
            <a:off x="7558087" y="48006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Line 5"/>
          <p:cNvSpPr>
            <a:spLocks noChangeShapeType="1"/>
          </p:cNvSpPr>
          <p:nvPr/>
        </p:nvSpPr>
        <p:spPr bwMode="auto">
          <a:xfrm flipH="1" flipV="1">
            <a:off x="3974074" y="4804062"/>
            <a:ext cx="1653052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Line 5"/>
          <p:cNvSpPr>
            <a:spLocks noChangeShapeType="1"/>
          </p:cNvSpPr>
          <p:nvPr/>
        </p:nvSpPr>
        <p:spPr bwMode="auto">
          <a:xfrm flipV="1">
            <a:off x="609600" y="396240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 type="triangle" w="lg" len="lg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4015322" y="5426075"/>
            <a:ext cx="32733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noProof="0" dirty="0" smtClean="0">
                <a:solidFill>
                  <a:sysClr val="windowText" lastClr="000000"/>
                </a:solidFill>
              </a:rPr>
              <a:t>r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Line 8"/>
          <p:cNvSpPr>
            <a:spLocks noChangeShapeType="1"/>
          </p:cNvSpPr>
          <p:nvPr/>
        </p:nvSpPr>
        <p:spPr bwMode="auto">
          <a:xfrm>
            <a:off x="4103161" y="55626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Text Box 7"/>
          <p:cNvSpPr txBox="1">
            <a:spLocks noChangeArrowheads="1"/>
          </p:cNvSpPr>
          <p:nvPr/>
        </p:nvSpPr>
        <p:spPr bwMode="auto">
          <a:xfrm>
            <a:off x="1195922" y="4191000"/>
            <a:ext cx="47801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noProof="0" dirty="0" smtClean="0">
                <a:solidFill>
                  <a:sysClr val="windowText" lastClr="000000"/>
                </a:solidFill>
              </a:rPr>
              <a:t>w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8" name="Line 8"/>
          <p:cNvSpPr>
            <a:spLocks noChangeShapeType="1"/>
          </p:cNvSpPr>
          <p:nvPr/>
        </p:nvSpPr>
        <p:spPr bwMode="auto">
          <a:xfrm>
            <a:off x="1283761" y="4327525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381000" y="838200"/>
            <a:ext cx="86868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The magnitude and direction of a vector  needs to be given in reference to something .</a:t>
            </a: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905000"/>
            <a:ext cx="7543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an origin</a:t>
            </a:r>
          </a:p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 coordinate system</a:t>
            </a:r>
          </a:p>
        </p:txBody>
      </p:sp>
    </p:spTree>
    <p:extLst>
      <p:ext uri="{BB962C8B-B14F-4D97-AF65-F5344CB8AC3E}">
        <p14:creationId xmlns:p14="http://schemas.microsoft.com/office/powerpoint/2010/main" val="411162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 flipV="1">
            <a:off x="6834187" y="448056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7467600" y="4699779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</a:t>
            </a:r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>
            <a:off x="7558087" y="48006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381000" y="838200"/>
            <a:ext cx="86868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The magnitude and direction of a vector  needs to be given in reference to something .</a:t>
            </a: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905000"/>
            <a:ext cx="7543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an origin</a:t>
            </a:r>
          </a:p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 coordinate system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47800" y="3125064"/>
            <a:ext cx="13821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kern="0" dirty="0">
                <a:solidFill>
                  <a:sysClr val="windowText" lastClr="000000"/>
                </a:solidFill>
              </a:rPr>
              <a:t> in 2D:</a:t>
            </a:r>
            <a:endParaRPr lang="es-MX" dirty="0"/>
          </a:p>
        </p:txBody>
      </p:sp>
      <p:sp>
        <p:nvSpPr>
          <p:cNvPr id="30" name="Line 4"/>
          <p:cNvSpPr>
            <a:spLocks noChangeShapeType="1"/>
          </p:cNvSpPr>
          <p:nvPr/>
        </p:nvSpPr>
        <p:spPr bwMode="auto">
          <a:xfrm flipV="1">
            <a:off x="1219200" y="3163887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5"/>
          <p:cNvSpPr>
            <a:spLocks noChangeShapeType="1"/>
          </p:cNvSpPr>
          <p:nvPr/>
        </p:nvSpPr>
        <p:spPr bwMode="auto">
          <a:xfrm>
            <a:off x="1219200" y="5907087"/>
            <a:ext cx="2362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Text Box 6"/>
          <p:cNvSpPr txBox="1">
            <a:spLocks noChangeArrowheads="1"/>
          </p:cNvSpPr>
          <p:nvPr/>
        </p:nvSpPr>
        <p:spPr bwMode="auto">
          <a:xfrm>
            <a:off x="3641725" y="5791200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x</a:t>
            </a:r>
          </a:p>
        </p:txBody>
      </p:sp>
      <p:sp>
        <p:nvSpPr>
          <p:cNvPr id="33" name="Text Box 7"/>
          <p:cNvSpPr txBox="1">
            <a:spLocks noChangeArrowheads="1"/>
          </p:cNvSpPr>
          <p:nvPr/>
        </p:nvSpPr>
        <p:spPr bwMode="auto">
          <a:xfrm>
            <a:off x="749300" y="3076661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y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216429" y="4383087"/>
            <a:ext cx="1905000" cy="1524000"/>
            <a:chOff x="6834187" y="4480560"/>
            <a:chExt cx="1905000" cy="1524000"/>
          </a:xfrm>
        </p:grpSpPr>
        <p:sp>
          <p:nvSpPr>
            <p:cNvPr id="35" name="Line 6"/>
            <p:cNvSpPr>
              <a:spLocks noChangeShapeType="1"/>
            </p:cNvSpPr>
            <p:nvPr/>
          </p:nvSpPr>
          <p:spPr bwMode="auto">
            <a:xfrm flipV="1">
              <a:off x="6834187" y="4480560"/>
              <a:ext cx="1905000" cy="152400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Text Box 8"/>
            <p:cNvSpPr txBox="1">
              <a:spLocks noChangeArrowheads="1"/>
            </p:cNvSpPr>
            <p:nvPr/>
          </p:nvSpPr>
          <p:spPr bwMode="auto">
            <a:xfrm>
              <a:off x="7467600" y="4699779"/>
              <a:ext cx="409575" cy="579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</a:t>
              </a:r>
            </a:p>
          </p:txBody>
        </p:sp>
        <p:sp>
          <p:nvSpPr>
            <p:cNvPr id="37" name="Line 8"/>
            <p:cNvSpPr>
              <a:spLocks noChangeShapeType="1"/>
            </p:cNvSpPr>
            <p:nvPr/>
          </p:nvSpPr>
          <p:spPr bwMode="auto">
            <a:xfrm>
              <a:off x="7558087" y="4800600"/>
              <a:ext cx="2286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691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 flipV="1">
            <a:off x="6834187" y="448056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7467600" y="4699779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</a:t>
            </a:r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>
            <a:off x="7558087" y="48006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381000" y="838200"/>
            <a:ext cx="86868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The magnitude and direction of a vector  needs to be given in reference to something .</a:t>
            </a: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905000"/>
            <a:ext cx="7543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an origin</a:t>
            </a:r>
          </a:p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 coordinate system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47800" y="3125064"/>
            <a:ext cx="13933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kern="0" dirty="0">
                <a:solidFill>
                  <a:srgbClr val="C00000"/>
                </a:solidFill>
              </a:rPr>
              <a:t> </a:t>
            </a:r>
            <a:r>
              <a:rPr lang="en-US" sz="3600" kern="0" dirty="0" smtClean="0">
                <a:solidFill>
                  <a:srgbClr val="C00000"/>
                </a:solidFill>
              </a:rPr>
              <a:t>In </a:t>
            </a:r>
            <a:r>
              <a:rPr lang="en-US" sz="3600" kern="0" dirty="0">
                <a:solidFill>
                  <a:srgbClr val="C00000"/>
                </a:solidFill>
              </a:rPr>
              <a:t>2D:</a:t>
            </a:r>
            <a:endParaRPr lang="es-MX" dirty="0">
              <a:solidFill>
                <a:srgbClr val="C00000"/>
              </a:solidFill>
            </a:endParaRPr>
          </a:p>
        </p:txBody>
      </p:sp>
      <p:sp>
        <p:nvSpPr>
          <p:cNvPr id="30" name="Line 4"/>
          <p:cNvSpPr>
            <a:spLocks noChangeShapeType="1"/>
          </p:cNvSpPr>
          <p:nvPr/>
        </p:nvSpPr>
        <p:spPr bwMode="auto">
          <a:xfrm flipV="1">
            <a:off x="1219200" y="3163887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5"/>
          <p:cNvSpPr>
            <a:spLocks noChangeShapeType="1"/>
          </p:cNvSpPr>
          <p:nvPr/>
        </p:nvSpPr>
        <p:spPr bwMode="auto">
          <a:xfrm>
            <a:off x="1219200" y="5907087"/>
            <a:ext cx="2362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Text Box 6"/>
          <p:cNvSpPr txBox="1">
            <a:spLocks noChangeArrowheads="1"/>
          </p:cNvSpPr>
          <p:nvPr/>
        </p:nvSpPr>
        <p:spPr bwMode="auto">
          <a:xfrm>
            <a:off x="3641725" y="5791200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x</a:t>
            </a:r>
          </a:p>
        </p:txBody>
      </p:sp>
      <p:sp>
        <p:nvSpPr>
          <p:cNvPr id="33" name="Text Box 7"/>
          <p:cNvSpPr txBox="1">
            <a:spLocks noChangeArrowheads="1"/>
          </p:cNvSpPr>
          <p:nvPr/>
        </p:nvSpPr>
        <p:spPr bwMode="auto">
          <a:xfrm>
            <a:off x="749300" y="3076661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y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216429" y="4383087"/>
            <a:ext cx="1905000" cy="1524000"/>
            <a:chOff x="6834187" y="4480560"/>
            <a:chExt cx="1905000" cy="1524000"/>
          </a:xfrm>
        </p:grpSpPr>
        <p:sp>
          <p:nvSpPr>
            <p:cNvPr id="35" name="Line 6"/>
            <p:cNvSpPr>
              <a:spLocks noChangeShapeType="1"/>
            </p:cNvSpPr>
            <p:nvPr/>
          </p:nvSpPr>
          <p:spPr bwMode="auto">
            <a:xfrm flipV="1">
              <a:off x="6834187" y="4480560"/>
              <a:ext cx="1905000" cy="152400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Text Box 8"/>
            <p:cNvSpPr txBox="1">
              <a:spLocks noChangeArrowheads="1"/>
            </p:cNvSpPr>
            <p:nvPr/>
          </p:nvSpPr>
          <p:spPr bwMode="auto">
            <a:xfrm>
              <a:off x="7467600" y="4699779"/>
              <a:ext cx="409575" cy="579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</a:t>
              </a:r>
            </a:p>
          </p:txBody>
        </p:sp>
        <p:sp>
          <p:nvSpPr>
            <p:cNvPr id="37" name="Line 8"/>
            <p:cNvSpPr>
              <a:spLocks noChangeShapeType="1"/>
            </p:cNvSpPr>
            <p:nvPr/>
          </p:nvSpPr>
          <p:spPr bwMode="auto">
            <a:xfrm>
              <a:off x="7558087" y="4800600"/>
              <a:ext cx="2286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8" name="Line 4"/>
          <p:cNvSpPr>
            <a:spLocks noChangeShapeType="1"/>
          </p:cNvSpPr>
          <p:nvPr/>
        </p:nvSpPr>
        <p:spPr bwMode="auto">
          <a:xfrm flipV="1">
            <a:off x="1219200" y="3163887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Line 5"/>
          <p:cNvSpPr>
            <a:spLocks noChangeShapeType="1"/>
          </p:cNvSpPr>
          <p:nvPr/>
        </p:nvSpPr>
        <p:spPr bwMode="auto">
          <a:xfrm>
            <a:off x="1219200" y="5907087"/>
            <a:ext cx="2362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Text Box 6"/>
          <p:cNvSpPr txBox="1">
            <a:spLocks noChangeArrowheads="1"/>
          </p:cNvSpPr>
          <p:nvPr/>
        </p:nvSpPr>
        <p:spPr bwMode="auto">
          <a:xfrm>
            <a:off x="3641725" y="5791200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x</a:t>
            </a:r>
          </a:p>
        </p:txBody>
      </p:sp>
      <p:sp>
        <p:nvSpPr>
          <p:cNvPr id="21" name="Text Box 7"/>
          <p:cNvSpPr txBox="1">
            <a:spLocks noChangeArrowheads="1"/>
          </p:cNvSpPr>
          <p:nvPr/>
        </p:nvSpPr>
        <p:spPr bwMode="auto">
          <a:xfrm>
            <a:off x="749300" y="3076661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y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834187" y="4480560"/>
            <a:ext cx="1905000" cy="1524000"/>
            <a:chOff x="6834187" y="4480560"/>
            <a:chExt cx="1905000" cy="1524000"/>
          </a:xfrm>
        </p:grpSpPr>
        <p:sp>
          <p:nvSpPr>
            <p:cNvPr id="24" name="Line 6"/>
            <p:cNvSpPr>
              <a:spLocks noChangeShapeType="1"/>
            </p:cNvSpPr>
            <p:nvPr/>
          </p:nvSpPr>
          <p:spPr bwMode="auto">
            <a:xfrm flipV="1">
              <a:off x="6834187" y="4480560"/>
              <a:ext cx="1905000" cy="152400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Text Box 8"/>
            <p:cNvSpPr txBox="1">
              <a:spLocks noChangeArrowheads="1"/>
            </p:cNvSpPr>
            <p:nvPr/>
          </p:nvSpPr>
          <p:spPr bwMode="auto">
            <a:xfrm>
              <a:off x="7467600" y="4699779"/>
              <a:ext cx="409575" cy="579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</a:t>
              </a:r>
            </a:p>
          </p:txBody>
        </p:sp>
        <p:sp>
          <p:nvSpPr>
            <p:cNvPr id="26" name="Line 8"/>
            <p:cNvSpPr>
              <a:spLocks noChangeShapeType="1"/>
            </p:cNvSpPr>
            <p:nvPr/>
          </p:nvSpPr>
          <p:spPr bwMode="auto">
            <a:xfrm>
              <a:off x="7558087" y="4800600"/>
              <a:ext cx="2286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216429" y="4383087"/>
            <a:ext cx="1905000" cy="1524000"/>
            <a:chOff x="6834187" y="4480560"/>
            <a:chExt cx="1905000" cy="1524000"/>
          </a:xfrm>
        </p:grpSpPr>
        <p:sp>
          <p:nvSpPr>
            <p:cNvPr id="28" name="Line 6"/>
            <p:cNvSpPr>
              <a:spLocks noChangeShapeType="1"/>
            </p:cNvSpPr>
            <p:nvPr/>
          </p:nvSpPr>
          <p:spPr bwMode="auto">
            <a:xfrm flipV="1">
              <a:off x="6834187" y="4480560"/>
              <a:ext cx="1905000" cy="152400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7467600" y="4699779"/>
              <a:ext cx="409575" cy="579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</a:t>
              </a:r>
            </a:p>
          </p:txBody>
        </p:sp>
        <p:sp>
          <p:nvSpPr>
            <p:cNvPr id="39" name="Line 8"/>
            <p:cNvSpPr>
              <a:spLocks noChangeShapeType="1"/>
            </p:cNvSpPr>
            <p:nvPr/>
          </p:nvSpPr>
          <p:spPr bwMode="auto">
            <a:xfrm>
              <a:off x="7558087" y="4800600"/>
              <a:ext cx="2286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40" name="Straight Connector 39"/>
          <p:cNvCxnSpPr>
            <a:stCxn id="28" idx="1"/>
          </p:cNvCxnSpPr>
          <p:nvPr/>
        </p:nvCxnSpPr>
        <p:spPr>
          <a:xfrm>
            <a:off x="3121429" y="4383087"/>
            <a:ext cx="0" cy="15240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1216429" y="4419600"/>
            <a:ext cx="1907771" cy="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 Box 11"/>
          <p:cNvSpPr txBox="1">
            <a:spLocks noChangeArrowheads="1"/>
          </p:cNvSpPr>
          <p:nvPr/>
        </p:nvSpPr>
        <p:spPr bwMode="auto">
          <a:xfrm>
            <a:off x="3883210" y="3798312"/>
            <a:ext cx="3580660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 dirty="0"/>
              <a:t>v</a:t>
            </a:r>
            <a:r>
              <a:rPr lang="en-US" sz="3200" dirty="0" smtClean="0"/>
              <a:t>=&lt; a , b &gt; = &lt;</a:t>
            </a:r>
            <a:r>
              <a:rPr lang="en-US" sz="3200" dirty="0" err="1"/>
              <a:t>v</a:t>
            </a:r>
            <a:r>
              <a:rPr lang="en-US" sz="3200" baseline="-25000" dirty="0" err="1" smtClean="0"/>
              <a:t>x</a:t>
            </a:r>
            <a:r>
              <a:rPr lang="en-US" sz="3200" dirty="0" smtClean="0"/>
              <a:t> , </a:t>
            </a:r>
            <a:r>
              <a:rPr lang="en-US" sz="3200" dirty="0" err="1"/>
              <a:t>v</a:t>
            </a:r>
            <a:r>
              <a:rPr lang="en-US" sz="3200" baseline="-25000" dirty="0" err="1" smtClean="0"/>
              <a:t>y</a:t>
            </a:r>
            <a:r>
              <a:rPr lang="en-US" sz="3200" dirty="0" smtClean="0"/>
              <a:t>&gt;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43" name="Line 8"/>
          <p:cNvSpPr>
            <a:spLocks noChangeShapeType="1"/>
          </p:cNvSpPr>
          <p:nvPr/>
        </p:nvSpPr>
        <p:spPr bwMode="auto">
          <a:xfrm>
            <a:off x="3962400" y="3962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Text Box 12"/>
          <p:cNvSpPr txBox="1">
            <a:spLocks noChangeArrowheads="1"/>
          </p:cNvSpPr>
          <p:nvPr/>
        </p:nvSpPr>
        <p:spPr bwMode="auto">
          <a:xfrm>
            <a:off x="3248558" y="4875530"/>
            <a:ext cx="110402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 dirty="0"/>
              <a:t>b</a:t>
            </a:r>
            <a:r>
              <a:rPr lang="en-US" sz="3200" dirty="0" smtClean="0"/>
              <a:t> = </a:t>
            </a:r>
            <a:r>
              <a:rPr lang="en-US" sz="3200" dirty="0" err="1" smtClean="0"/>
              <a:t>v</a:t>
            </a:r>
            <a:r>
              <a:rPr lang="en-US" sz="3200" baseline="-25000" dirty="0" err="1" smtClean="0"/>
              <a:t>y</a:t>
            </a:r>
            <a:endParaRPr lang="en-US" sz="3200" baseline="-25000" dirty="0"/>
          </a:p>
        </p:txBody>
      </p:sp>
      <p:sp>
        <p:nvSpPr>
          <p:cNvPr id="45" name="Text Box 12"/>
          <p:cNvSpPr txBox="1">
            <a:spLocks noChangeArrowheads="1"/>
          </p:cNvSpPr>
          <p:nvPr/>
        </p:nvSpPr>
        <p:spPr bwMode="auto">
          <a:xfrm>
            <a:off x="1711029" y="5971476"/>
            <a:ext cx="107753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 dirty="0"/>
              <a:t>a</a:t>
            </a:r>
            <a:r>
              <a:rPr lang="en-US" sz="3200" dirty="0" smtClean="0"/>
              <a:t> = </a:t>
            </a:r>
            <a:r>
              <a:rPr lang="en-US" sz="3200" dirty="0" err="1" smtClean="0"/>
              <a:t>v</a:t>
            </a:r>
            <a:r>
              <a:rPr lang="en-US" sz="3200" baseline="-25000" dirty="0" err="1" smtClean="0"/>
              <a:t>x</a:t>
            </a:r>
            <a:endParaRPr lang="en-US" sz="3200" baseline="-25000" dirty="0"/>
          </a:p>
        </p:txBody>
      </p:sp>
    </p:spTree>
    <p:extLst>
      <p:ext uri="{BB962C8B-B14F-4D97-AF65-F5344CB8AC3E}">
        <p14:creationId xmlns:p14="http://schemas.microsoft.com/office/powerpoint/2010/main" val="311789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381000" y="838200"/>
            <a:ext cx="86868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The magnitude and direction of a vector  needs to be given in reference to something .</a:t>
            </a: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905000"/>
            <a:ext cx="7543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an origin</a:t>
            </a:r>
          </a:p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 coordinate system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47800" y="3125064"/>
            <a:ext cx="13933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kern="0" dirty="0">
                <a:solidFill>
                  <a:srgbClr val="C00000"/>
                </a:solidFill>
              </a:rPr>
              <a:t> </a:t>
            </a:r>
            <a:r>
              <a:rPr lang="en-US" sz="3600" kern="0" dirty="0" smtClean="0">
                <a:solidFill>
                  <a:srgbClr val="C00000"/>
                </a:solidFill>
              </a:rPr>
              <a:t>In </a:t>
            </a:r>
            <a:r>
              <a:rPr lang="en-US" sz="3600" kern="0" dirty="0">
                <a:solidFill>
                  <a:srgbClr val="C00000"/>
                </a:solidFill>
              </a:rPr>
              <a:t>2D:</a:t>
            </a:r>
            <a:endParaRPr lang="es-MX" dirty="0">
              <a:solidFill>
                <a:srgbClr val="C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00740" y="3163887"/>
            <a:ext cx="12891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sz="3600" kern="0" dirty="0" smtClean="0">
                <a:solidFill>
                  <a:srgbClr val="C00000"/>
                </a:solidFill>
              </a:rPr>
              <a:t>In </a:t>
            </a:r>
            <a:r>
              <a:rPr lang="en-US" sz="3600" kern="0" dirty="0">
                <a:solidFill>
                  <a:srgbClr val="C00000"/>
                </a:solidFill>
              </a:rPr>
              <a:t>3D:</a:t>
            </a:r>
          </a:p>
        </p:txBody>
      </p:sp>
      <p:sp>
        <p:nvSpPr>
          <p:cNvPr id="46" name="Line 22"/>
          <p:cNvSpPr>
            <a:spLocks noChangeShapeType="1"/>
          </p:cNvSpPr>
          <p:nvPr/>
        </p:nvSpPr>
        <p:spPr bwMode="auto">
          <a:xfrm flipV="1">
            <a:off x="6096000" y="4357687"/>
            <a:ext cx="1295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7" name="Group 14"/>
          <p:cNvGrpSpPr>
            <a:grpSpLocks/>
          </p:cNvGrpSpPr>
          <p:nvPr/>
        </p:nvGrpSpPr>
        <p:grpSpPr bwMode="auto">
          <a:xfrm>
            <a:off x="4684818" y="3114088"/>
            <a:ext cx="3781323" cy="3046536"/>
            <a:chOff x="1536" y="912"/>
            <a:chExt cx="2880" cy="2448"/>
          </a:xfrm>
        </p:grpSpPr>
        <p:sp>
          <p:nvSpPr>
            <p:cNvPr id="48" name="Line 15"/>
            <p:cNvSpPr>
              <a:spLocks noChangeShapeType="1"/>
            </p:cNvSpPr>
            <p:nvPr/>
          </p:nvSpPr>
          <p:spPr bwMode="auto">
            <a:xfrm>
              <a:off x="2592" y="2592"/>
              <a:ext cx="182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9" name="Group 16"/>
            <p:cNvGrpSpPr>
              <a:grpSpLocks/>
            </p:cNvGrpSpPr>
            <p:nvPr/>
          </p:nvGrpSpPr>
          <p:grpSpPr bwMode="auto">
            <a:xfrm>
              <a:off x="1536" y="912"/>
              <a:ext cx="1056" cy="2448"/>
              <a:chOff x="1536" y="912"/>
              <a:chExt cx="1056" cy="2448"/>
            </a:xfrm>
          </p:grpSpPr>
          <p:sp>
            <p:nvSpPr>
              <p:cNvPr id="50" name="Line 17"/>
              <p:cNvSpPr>
                <a:spLocks noChangeShapeType="1"/>
              </p:cNvSpPr>
              <p:nvPr/>
            </p:nvSpPr>
            <p:spPr bwMode="auto">
              <a:xfrm flipV="1">
                <a:off x="2592" y="912"/>
                <a:ext cx="0" cy="168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" name="Line 18"/>
              <p:cNvSpPr>
                <a:spLocks noChangeShapeType="1"/>
              </p:cNvSpPr>
              <p:nvPr/>
            </p:nvSpPr>
            <p:spPr bwMode="auto">
              <a:xfrm flipH="1">
                <a:off x="1536" y="2592"/>
                <a:ext cx="1056" cy="76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52" name="Text Box 20"/>
          <p:cNvSpPr txBox="1">
            <a:spLocks noChangeArrowheads="1"/>
          </p:cNvSpPr>
          <p:nvPr/>
        </p:nvSpPr>
        <p:spPr bwMode="auto">
          <a:xfrm>
            <a:off x="8489086" y="5204848"/>
            <a:ext cx="298042" cy="367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53" name="Text Box 21"/>
          <p:cNvSpPr txBox="1">
            <a:spLocks noChangeArrowheads="1"/>
          </p:cNvSpPr>
          <p:nvPr/>
        </p:nvSpPr>
        <p:spPr bwMode="auto">
          <a:xfrm>
            <a:off x="4634377" y="6211887"/>
            <a:ext cx="298042" cy="367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z</a:t>
            </a:r>
          </a:p>
        </p:txBody>
      </p:sp>
      <p:sp>
        <p:nvSpPr>
          <p:cNvPr id="54" name="Line 23"/>
          <p:cNvSpPr>
            <a:spLocks noChangeShapeType="1"/>
          </p:cNvSpPr>
          <p:nvPr/>
        </p:nvSpPr>
        <p:spPr bwMode="auto">
          <a:xfrm>
            <a:off x="7315200" y="4433887"/>
            <a:ext cx="0" cy="1447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Line 24"/>
          <p:cNvSpPr>
            <a:spLocks noChangeShapeType="1"/>
          </p:cNvSpPr>
          <p:nvPr/>
        </p:nvSpPr>
        <p:spPr bwMode="auto">
          <a:xfrm flipH="1">
            <a:off x="5105400" y="5881688"/>
            <a:ext cx="2209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" name="Line 25"/>
          <p:cNvSpPr>
            <a:spLocks noChangeShapeType="1"/>
          </p:cNvSpPr>
          <p:nvPr/>
        </p:nvSpPr>
        <p:spPr bwMode="auto">
          <a:xfrm flipV="1">
            <a:off x="7315200" y="5195888"/>
            <a:ext cx="8382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" name="Text Box 26"/>
          <p:cNvSpPr txBox="1">
            <a:spLocks noChangeArrowheads="1"/>
          </p:cNvSpPr>
          <p:nvPr/>
        </p:nvSpPr>
        <p:spPr bwMode="auto">
          <a:xfrm>
            <a:off x="5410200" y="6120825"/>
            <a:ext cx="376276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 dirty="0"/>
              <a:t>v=&lt;</a:t>
            </a:r>
            <a:r>
              <a:rPr lang="en-US" sz="3200" dirty="0" err="1"/>
              <a:t>a,b,c</a:t>
            </a:r>
            <a:r>
              <a:rPr lang="en-US" sz="3200" dirty="0" smtClean="0"/>
              <a:t>&gt; = &lt;</a:t>
            </a:r>
            <a:r>
              <a:rPr lang="en-US" sz="3200" dirty="0" err="1" smtClean="0"/>
              <a:t>v</a:t>
            </a:r>
            <a:r>
              <a:rPr lang="en-US" sz="3200" baseline="-25000" dirty="0" err="1" smtClean="0"/>
              <a:t>x</a:t>
            </a:r>
            <a:r>
              <a:rPr lang="en-US" sz="3200" dirty="0" err="1" smtClean="0"/>
              <a:t>,v</a:t>
            </a:r>
            <a:r>
              <a:rPr lang="en-US" sz="3200" baseline="-25000" dirty="0" err="1" smtClean="0"/>
              <a:t>y</a:t>
            </a:r>
            <a:r>
              <a:rPr lang="en-US" sz="3200" dirty="0" err="1" smtClean="0"/>
              <a:t>,v</a:t>
            </a:r>
            <a:r>
              <a:rPr lang="en-US" sz="3200" baseline="-25000" dirty="0" err="1" smtClean="0"/>
              <a:t>z</a:t>
            </a:r>
            <a:r>
              <a:rPr lang="en-US" sz="3200" dirty="0" smtClean="0"/>
              <a:t>&gt;</a:t>
            </a:r>
            <a:endParaRPr lang="en-US" sz="3200" dirty="0"/>
          </a:p>
        </p:txBody>
      </p:sp>
      <p:sp>
        <p:nvSpPr>
          <p:cNvPr id="58" name="Text Box 27"/>
          <p:cNvSpPr txBox="1">
            <a:spLocks noChangeArrowheads="1"/>
          </p:cNvSpPr>
          <p:nvPr/>
        </p:nvSpPr>
        <p:spPr bwMode="auto">
          <a:xfrm>
            <a:off x="5165725" y="5308600"/>
            <a:ext cx="311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59" name="Text Box 28"/>
          <p:cNvSpPr txBox="1">
            <a:spLocks noChangeArrowheads="1"/>
          </p:cNvSpPr>
          <p:nvPr/>
        </p:nvSpPr>
        <p:spPr bwMode="auto">
          <a:xfrm>
            <a:off x="6308725" y="5918200"/>
            <a:ext cx="311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b</a:t>
            </a:r>
          </a:p>
        </p:txBody>
      </p:sp>
      <p:sp>
        <p:nvSpPr>
          <p:cNvPr id="60" name="Text Box 29"/>
          <p:cNvSpPr txBox="1">
            <a:spLocks noChangeArrowheads="1"/>
          </p:cNvSpPr>
          <p:nvPr/>
        </p:nvSpPr>
        <p:spPr bwMode="auto">
          <a:xfrm>
            <a:off x="7527925" y="4699000"/>
            <a:ext cx="2984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</a:t>
            </a:r>
          </a:p>
        </p:txBody>
      </p:sp>
      <p:sp>
        <p:nvSpPr>
          <p:cNvPr id="61" name="Text Box 30"/>
          <p:cNvSpPr txBox="1">
            <a:spLocks noChangeArrowheads="1"/>
          </p:cNvSpPr>
          <p:nvPr/>
        </p:nvSpPr>
        <p:spPr bwMode="auto">
          <a:xfrm>
            <a:off x="7223125" y="3763962"/>
            <a:ext cx="13335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/>
              <a:t>(a,b,c)</a:t>
            </a:r>
          </a:p>
        </p:txBody>
      </p:sp>
      <p:sp>
        <p:nvSpPr>
          <p:cNvPr id="62" name="Line 8"/>
          <p:cNvSpPr>
            <a:spLocks noChangeShapeType="1"/>
          </p:cNvSpPr>
          <p:nvPr/>
        </p:nvSpPr>
        <p:spPr bwMode="auto">
          <a:xfrm>
            <a:off x="5508625" y="6243062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3" name="Text Box 19"/>
          <p:cNvSpPr txBox="1">
            <a:spLocks noChangeArrowheads="1"/>
          </p:cNvSpPr>
          <p:nvPr/>
        </p:nvSpPr>
        <p:spPr bwMode="auto">
          <a:xfrm>
            <a:off x="5596200" y="3074646"/>
            <a:ext cx="298042" cy="367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y</a:t>
            </a:r>
          </a:p>
        </p:txBody>
      </p:sp>
      <p:sp>
        <p:nvSpPr>
          <p:cNvPr id="64" name="Line 4"/>
          <p:cNvSpPr>
            <a:spLocks noChangeShapeType="1"/>
          </p:cNvSpPr>
          <p:nvPr/>
        </p:nvSpPr>
        <p:spPr bwMode="auto">
          <a:xfrm flipV="1">
            <a:off x="1219200" y="3163887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5" name="Line 5"/>
          <p:cNvSpPr>
            <a:spLocks noChangeShapeType="1"/>
          </p:cNvSpPr>
          <p:nvPr/>
        </p:nvSpPr>
        <p:spPr bwMode="auto">
          <a:xfrm>
            <a:off x="1219200" y="5907087"/>
            <a:ext cx="2362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" name="Text Box 6"/>
          <p:cNvSpPr txBox="1">
            <a:spLocks noChangeArrowheads="1"/>
          </p:cNvSpPr>
          <p:nvPr/>
        </p:nvSpPr>
        <p:spPr bwMode="auto">
          <a:xfrm>
            <a:off x="3641725" y="5791200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x</a:t>
            </a:r>
          </a:p>
        </p:txBody>
      </p:sp>
      <p:sp>
        <p:nvSpPr>
          <p:cNvPr id="67" name="Text Box 7"/>
          <p:cNvSpPr txBox="1">
            <a:spLocks noChangeArrowheads="1"/>
          </p:cNvSpPr>
          <p:nvPr/>
        </p:nvSpPr>
        <p:spPr bwMode="auto">
          <a:xfrm>
            <a:off x="749300" y="3076661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y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1216429" y="4383087"/>
            <a:ext cx="1905000" cy="1524000"/>
            <a:chOff x="6834187" y="4480560"/>
            <a:chExt cx="1905000" cy="1524000"/>
          </a:xfrm>
        </p:grpSpPr>
        <p:sp>
          <p:nvSpPr>
            <p:cNvPr id="69" name="Line 6"/>
            <p:cNvSpPr>
              <a:spLocks noChangeShapeType="1"/>
            </p:cNvSpPr>
            <p:nvPr/>
          </p:nvSpPr>
          <p:spPr bwMode="auto">
            <a:xfrm flipV="1">
              <a:off x="6834187" y="4480560"/>
              <a:ext cx="1905000" cy="152400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Text Box 8"/>
            <p:cNvSpPr txBox="1">
              <a:spLocks noChangeArrowheads="1"/>
            </p:cNvSpPr>
            <p:nvPr/>
          </p:nvSpPr>
          <p:spPr bwMode="auto">
            <a:xfrm>
              <a:off x="7467600" y="4699779"/>
              <a:ext cx="409575" cy="579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</a:t>
              </a:r>
            </a:p>
          </p:txBody>
        </p:sp>
        <p:sp>
          <p:nvSpPr>
            <p:cNvPr id="71" name="Line 8"/>
            <p:cNvSpPr>
              <a:spLocks noChangeShapeType="1"/>
            </p:cNvSpPr>
            <p:nvPr/>
          </p:nvSpPr>
          <p:spPr bwMode="auto">
            <a:xfrm>
              <a:off x="7558087" y="4800600"/>
              <a:ext cx="2286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72" name="Straight Connector 71"/>
          <p:cNvCxnSpPr>
            <a:stCxn id="69" idx="1"/>
          </p:cNvCxnSpPr>
          <p:nvPr/>
        </p:nvCxnSpPr>
        <p:spPr>
          <a:xfrm>
            <a:off x="3121429" y="4383087"/>
            <a:ext cx="0" cy="15240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H="1">
            <a:off x="1216429" y="4419600"/>
            <a:ext cx="1907771" cy="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 Box 12"/>
          <p:cNvSpPr txBox="1">
            <a:spLocks noChangeArrowheads="1"/>
          </p:cNvSpPr>
          <p:nvPr/>
        </p:nvSpPr>
        <p:spPr bwMode="auto">
          <a:xfrm>
            <a:off x="3257250" y="4865399"/>
            <a:ext cx="110402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 dirty="0"/>
              <a:t>b</a:t>
            </a:r>
            <a:r>
              <a:rPr lang="en-US" sz="3200" dirty="0" smtClean="0"/>
              <a:t> = </a:t>
            </a:r>
            <a:r>
              <a:rPr lang="en-US" sz="3200" dirty="0" err="1" smtClean="0"/>
              <a:t>v</a:t>
            </a:r>
            <a:r>
              <a:rPr lang="en-US" sz="3200" baseline="-25000" dirty="0" err="1" smtClean="0"/>
              <a:t>y</a:t>
            </a:r>
            <a:endParaRPr lang="en-US" sz="3200" baseline="-25000" dirty="0"/>
          </a:p>
        </p:txBody>
      </p:sp>
      <p:sp>
        <p:nvSpPr>
          <p:cNvPr id="75" name="Text Box 12"/>
          <p:cNvSpPr txBox="1">
            <a:spLocks noChangeArrowheads="1"/>
          </p:cNvSpPr>
          <p:nvPr/>
        </p:nvSpPr>
        <p:spPr bwMode="auto">
          <a:xfrm>
            <a:off x="2043890" y="3756996"/>
            <a:ext cx="107753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 dirty="0"/>
              <a:t>a</a:t>
            </a:r>
            <a:r>
              <a:rPr lang="en-US" sz="3200" dirty="0" smtClean="0"/>
              <a:t> = </a:t>
            </a:r>
            <a:r>
              <a:rPr lang="en-US" sz="3200" dirty="0" err="1" smtClean="0"/>
              <a:t>v</a:t>
            </a:r>
            <a:r>
              <a:rPr lang="en-US" sz="3200" baseline="-25000" dirty="0" err="1" smtClean="0"/>
              <a:t>x</a:t>
            </a:r>
            <a:endParaRPr lang="en-US" sz="3200" baseline="-25000" dirty="0"/>
          </a:p>
        </p:txBody>
      </p:sp>
      <p:sp>
        <p:nvSpPr>
          <p:cNvPr id="76" name="Text Box 11"/>
          <p:cNvSpPr txBox="1">
            <a:spLocks noChangeArrowheads="1"/>
          </p:cNvSpPr>
          <p:nvPr/>
        </p:nvSpPr>
        <p:spPr bwMode="auto">
          <a:xfrm>
            <a:off x="228600" y="6096000"/>
            <a:ext cx="3580660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 dirty="0"/>
              <a:t>v</a:t>
            </a:r>
            <a:r>
              <a:rPr lang="en-US" sz="3200" dirty="0" smtClean="0"/>
              <a:t>=&lt; a , b &gt; = &lt;</a:t>
            </a:r>
            <a:r>
              <a:rPr lang="en-US" sz="3200" dirty="0" err="1"/>
              <a:t>v</a:t>
            </a:r>
            <a:r>
              <a:rPr lang="en-US" sz="3200" baseline="-25000" dirty="0" err="1" smtClean="0"/>
              <a:t>x</a:t>
            </a:r>
            <a:r>
              <a:rPr lang="en-US" sz="3200" dirty="0" smtClean="0"/>
              <a:t> , </a:t>
            </a:r>
            <a:r>
              <a:rPr lang="en-US" sz="3200" dirty="0" err="1"/>
              <a:t>v</a:t>
            </a:r>
            <a:r>
              <a:rPr lang="en-US" sz="3200" baseline="-25000" dirty="0" err="1" smtClean="0"/>
              <a:t>y</a:t>
            </a:r>
            <a:r>
              <a:rPr lang="en-US" sz="3200" dirty="0" smtClean="0"/>
              <a:t>&gt;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77" name="Line 8"/>
          <p:cNvSpPr>
            <a:spLocks noChangeShapeType="1"/>
          </p:cNvSpPr>
          <p:nvPr/>
        </p:nvSpPr>
        <p:spPr bwMode="auto">
          <a:xfrm>
            <a:off x="307790" y="6260088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8" name="Text Box 8"/>
          <p:cNvSpPr txBox="1">
            <a:spLocks noChangeArrowheads="1"/>
          </p:cNvSpPr>
          <p:nvPr/>
        </p:nvSpPr>
        <p:spPr bwMode="auto">
          <a:xfrm>
            <a:off x="6448425" y="4267200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</a:t>
            </a:r>
          </a:p>
        </p:txBody>
      </p:sp>
      <p:sp>
        <p:nvSpPr>
          <p:cNvPr id="79" name="Line 8"/>
          <p:cNvSpPr>
            <a:spLocks noChangeShapeType="1"/>
          </p:cNvSpPr>
          <p:nvPr/>
        </p:nvSpPr>
        <p:spPr bwMode="auto">
          <a:xfrm>
            <a:off x="6538912" y="436802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016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2" grpId="0"/>
      <p:bldP spid="53" grpId="0"/>
      <p:bldP spid="54" grpId="0" animBg="1"/>
      <p:bldP spid="55" grpId="0" animBg="1"/>
      <p:bldP spid="56" grpId="0" animBg="1"/>
      <p:bldP spid="57" grpId="0"/>
      <p:bldP spid="58" grpId="0"/>
      <p:bldP spid="59" grpId="0"/>
      <p:bldP spid="60" grpId="0"/>
      <p:bldP spid="61" grpId="0"/>
      <p:bldP spid="62" grpId="0" animBg="1"/>
      <p:bldP spid="63" grpId="0"/>
      <p:bldP spid="78" grpId="0"/>
      <p:bldP spid="7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381000" y="838200"/>
            <a:ext cx="86868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The magnitude and direction of a vector  needs to be given in reference to something .</a:t>
            </a: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905000"/>
            <a:ext cx="7543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an origin</a:t>
            </a:r>
          </a:p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 coordinate system</a:t>
            </a:r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3048000"/>
            <a:ext cx="3533775" cy="3567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2" t="41667" r="70165" b="48720"/>
          <a:stretch/>
        </p:blipFill>
        <p:spPr bwMode="auto">
          <a:xfrm>
            <a:off x="1066800" y="3733800"/>
            <a:ext cx="3657600" cy="929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533400" y="3048000"/>
            <a:ext cx="62674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3200" kern="0" dirty="0">
                <a:solidFill>
                  <a:sysClr val="windowText" lastClr="000000"/>
                </a:solidFill>
              </a:rPr>
              <a:t>(</a:t>
            </a:r>
            <a:r>
              <a:rPr lang="en-US" sz="3200" b="1" kern="0" dirty="0">
                <a:solidFill>
                  <a:srgbClr val="C00000"/>
                </a:solidFill>
              </a:rPr>
              <a:t>Right-handed convention</a:t>
            </a:r>
            <a:r>
              <a:rPr lang="en-US" sz="3200" kern="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342900" y="5105400"/>
            <a:ext cx="480291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3600" kern="0" dirty="0" smtClean="0">
                <a:solidFill>
                  <a:sysClr val="windowText" lastClr="000000"/>
                </a:solidFill>
              </a:rPr>
              <a:t>How do we calculate the</a:t>
            </a:r>
          </a:p>
          <a:p>
            <a:pPr lvl="0"/>
            <a:r>
              <a:rPr lang="en-US" sz="3600" kern="0" dirty="0">
                <a:solidFill>
                  <a:sysClr val="windowText" lastClr="000000"/>
                </a:solidFill>
              </a:rPr>
              <a:t>m</a:t>
            </a:r>
            <a:r>
              <a:rPr lang="en-US" sz="3600" kern="0" dirty="0" smtClean="0">
                <a:solidFill>
                  <a:sysClr val="windowText" lastClr="000000"/>
                </a:solidFill>
              </a:rPr>
              <a:t>agnitude </a:t>
            </a:r>
            <a:r>
              <a:rPr lang="en-US" sz="3600" kern="0" dirty="0">
                <a:solidFill>
                  <a:sysClr val="windowText" lastClr="000000"/>
                </a:solidFill>
              </a:rPr>
              <a:t>of a Vector?</a:t>
            </a:r>
          </a:p>
        </p:txBody>
      </p:sp>
    </p:spTree>
    <p:extLst>
      <p:ext uri="{BB962C8B-B14F-4D97-AF65-F5344CB8AC3E}">
        <p14:creationId xmlns:p14="http://schemas.microsoft.com/office/powerpoint/2010/main" val="180278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381000" y="838200"/>
            <a:ext cx="86868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The magnitude and direction of a vector  needs to be given in reference to something .</a:t>
            </a: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905000"/>
            <a:ext cx="7543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an origin</a:t>
            </a:r>
          </a:p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Need to define a coordinate system</a:t>
            </a:r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3048000"/>
            <a:ext cx="3533775" cy="3567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2" t="41667" r="70165" b="48720"/>
          <a:stretch/>
        </p:blipFill>
        <p:spPr bwMode="auto">
          <a:xfrm>
            <a:off x="1066800" y="3733800"/>
            <a:ext cx="3657600" cy="929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533400" y="3048000"/>
            <a:ext cx="62674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3200" kern="0" dirty="0">
                <a:solidFill>
                  <a:sysClr val="windowText" lastClr="000000"/>
                </a:solidFill>
              </a:rPr>
              <a:t>(</a:t>
            </a:r>
            <a:r>
              <a:rPr lang="en-US" sz="3200" b="1" kern="0" dirty="0">
                <a:solidFill>
                  <a:srgbClr val="C00000"/>
                </a:solidFill>
              </a:rPr>
              <a:t>Right-handed convention</a:t>
            </a:r>
            <a:r>
              <a:rPr lang="en-US" sz="3200" kern="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8600" y="6172200"/>
            <a:ext cx="4859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Remember      a =  vector  </a:t>
            </a:r>
          </a:p>
          <a:p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smtClean="0">
                <a:solidFill>
                  <a:srgbClr val="FF0000"/>
                </a:solidFill>
              </a:rPr>
              <a:t>                    |a | =  scalar (magnitude) of a vector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>
            <a:off x="1676400" y="6248400"/>
            <a:ext cx="2286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1524000" y="6553200"/>
            <a:ext cx="2286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kern="0" smtClean="0">
              <a:solidFill>
                <a:sysClr val="windowText" lastClr="000000"/>
              </a:solidFill>
            </a:endParaRPr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2" t="49704" r="70165" b="31591"/>
          <a:stretch/>
        </p:blipFill>
        <p:spPr bwMode="auto">
          <a:xfrm>
            <a:off x="1066800" y="4363166"/>
            <a:ext cx="3657600" cy="1809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051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50" t="31771" r="17423" b="31448"/>
          <a:stretch/>
        </p:blipFill>
        <p:spPr bwMode="auto">
          <a:xfrm>
            <a:off x="76200" y="1047751"/>
            <a:ext cx="9003593" cy="3729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95" t="42443" r="46149" b="38474"/>
          <a:stretch/>
        </p:blipFill>
        <p:spPr bwMode="auto">
          <a:xfrm>
            <a:off x="5562600" y="2057400"/>
            <a:ext cx="3454046" cy="283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95" t="53802" r="46149" b="39499"/>
          <a:stretch/>
        </p:blipFill>
        <p:spPr bwMode="auto">
          <a:xfrm>
            <a:off x="914400" y="3899328"/>
            <a:ext cx="5105400" cy="996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2" t="41667" r="70165" b="48720"/>
          <a:stretch/>
        </p:blipFill>
        <p:spPr bwMode="auto">
          <a:xfrm>
            <a:off x="6000818" y="2394836"/>
            <a:ext cx="2914582" cy="740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50" t="69725" r="17423" b="11979"/>
          <a:stretch/>
        </p:blipFill>
        <p:spPr bwMode="auto">
          <a:xfrm>
            <a:off x="64207" y="4267200"/>
            <a:ext cx="9003593" cy="1855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7" t="49704" r="70165" b="31591"/>
          <a:stretch/>
        </p:blipFill>
        <p:spPr bwMode="auto">
          <a:xfrm>
            <a:off x="6256283" y="3222572"/>
            <a:ext cx="2735317" cy="1425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4648200" y="5477470"/>
            <a:ext cx="4362450" cy="923330"/>
            <a:chOff x="-2686050" y="2854758"/>
            <a:chExt cx="4362450" cy="923330"/>
          </a:xfrm>
        </p:grpSpPr>
        <p:pic>
          <p:nvPicPr>
            <p:cNvPr id="19" name="Picture 2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51" t="41900" r="48142" b="52471"/>
            <a:stretch/>
          </p:blipFill>
          <p:spPr bwMode="auto">
            <a:xfrm>
              <a:off x="-95250" y="3002436"/>
              <a:ext cx="1771650" cy="7274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-2686050" y="2854758"/>
              <a:ext cx="260994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Any Vector can be written</a:t>
              </a:r>
            </a:p>
            <a:p>
              <a:r>
                <a:rPr lang="en-US" dirty="0" smtClean="0"/>
                <a:t>As it’s magnitude times  </a:t>
              </a:r>
            </a:p>
            <a:p>
              <a:r>
                <a:rPr lang="en-US" dirty="0" smtClean="0"/>
                <a:t>it’s unitary vector</a:t>
              </a:r>
              <a:endParaRPr lang="es-MX" dirty="0"/>
            </a:p>
          </p:txBody>
        </p:sp>
      </p:grpSp>
    </p:spTree>
    <p:extLst>
      <p:ext uri="{BB962C8B-B14F-4D97-AF65-F5344CB8AC3E}">
        <p14:creationId xmlns:p14="http://schemas.microsoft.com/office/powerpoint/2010/main" val="41758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1" t="29010" r="43379" b="14623"/>
          <a:stretch/>
        </p:blipFill>
        <p:spPr bwMode="auto">
          <a:xfrm>
            <a:off x="381000" y="1143000"/>
            <a:ext cx="8325246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523788" y="4964668"/>
            <a:ext cx="29052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Can the magnitude of a vector be negative?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63" t="59680" r="44193" b="34146"/>
          <a:stretch/>
        </p:blipFill>
        <p:spPr bwMode="auto">
          <a:xfrm>
            <a:off x="381000" y="4038600"/>
            <a:ext cx="3538682" cy="567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8801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1" t="29010" r="43379" b="14623"/>
          <a:stretch/>
        </p:blipFill>
        <p:spPr bwMode="auto">
          <a:xfrm>
            <a:off x="381000" y="1143000"/>
            <a:ext cx="8325246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985"/>
          <a:stretch/>
        </p:blipFill>
        <p:spPr bwMode="auto">
          <a:xfrm>
            <a:off x="3657600" y="4533899"/>
            <a:ext cx="4793709" cy="1523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51" t="41900" r="48142" b="52471"/>
          <a:stretch/>
        </p:blipFill>
        <p:spPr bwMode="auto">
          <a:xfrm>
            <a:off x="5168629" y="3470618"/>
            <a:ext cx="1771650" cy="727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53427" y="2527012"/>
            <a:ext cx="21378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Remember:</a:t>
            </a:r>
            <a:endParaRPr lang="es-MX" sz="32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63" t="59680" r="44193" b="34146"/>
          <a:stretch/>
        </p:blipFill>
        <p:spPr bwMode="auto">
          <a:xfrm>
            <a:off x="381000" y="4038600"/>
            <a:ext cx="3538682" cy="567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8"/>
          <p:cNvSpPr/>
          <p:nvPr/>
        </p:nvSpPr>
        <p:spPr>
          <a:xfrm>
            <a:off x="523788" y="4964668"/>
            <a:ext cx="29052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Can the magnitude of a vector be negative?</a:t>
            </a:r>
          </a:p>
        </p:txBody>
      </p:sp>
    </p:spTree>
    <p:extLst>
      <p:ext uri="{BB962C8B-B14F-4D97-AF65-F5344CB8AC3E}">
        <p14:creationId xmlns:p14="http://schemas.microsoft.com/office/powerpoint/2010/main" val="113131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1396" y="1066800"/>
            <a:ext cx="8243603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Physics 2211,  Section </a:t>
            </a:r>
            <a:r>
              <a:rPr lang="en-US" sz="4000" dirty="0"/>
              <a:t>M</a:t>
            </a:r>
            <a:r>
              <a:rPr lang="en-US" sz="4000" dirty="0" smtClean="0"/>
              <a:t>.</a:t>
            </a:r>
          </a:p>
          <a:p>
            <a:endParaRPr lang="en-US" sz="4000" dirty="0"/>
          </a:p>
          <a:p>
            <a:pPr algn="ctr"/>
            <a:r>
              <a:rPr lang="en-US" sz="4000" dirty="0" smtClean="0"/>
              <a:t>Mondays, Wednesdays, and Fridays.</a:t>
            </a:r>
          </a:p>
          <a:p>
            <a:pPr algn="ctr"/>
            <a:r>
              <a:rPr lang="en-US" sz="4000" dirty="0" smtClean="0"/>
              <a:t>10:10-11:00 </a:t>
            </a:r>
            <a:r>
              <a:rPr lang="en-US" sz="4000" dirty="0"/>
              <a:t>a</a:t>
            </a:r>
            <a:r>
              <a:rPr lang="en-US" sz="4000" dirty="0" smtClean="0"/>
              <a:t>m</a:t>
            </a:r>
          </a:p>
          <a:p>
            <a:endParaRPr lang="en-US" sz="2800" dirty="0"/>
          </a:p>
          <a:p>
            <a:pPr algn="ctr"/>
            <a:r>
              <a:rPr lang="en-US" sz="4000" dirty="0" smtClean="0"/>
              <a:t>Professor: Flavio H. Fenton</a:t>
            </a:r>
          </a:p>
          <a:p>
            <a:pPr algn="ctr"/>
            <a:r>
              <a:rPr lang="en-US" sz="3200" dirty="0" smtClean="0"/>
              <a:t>E-mail: </a:t>
            </a:r>
            <a:r>
              <a:rPr lang="en-US" sz="3200" dirty="0" smtClean="0">
                <a:hlinkClick r:id="rId2"/>
              </a:rPr>
              <a:t>Flavio.Fenton@physics.gatech.edu</a:t>
            </a:r>
            <a:endParaRPr lang="en-US" sz="3200" dirty="0" smtClean="0"/>
          </a:p>
          <a:p>
            <a:pPr algn="ctr"/>
            <a:r>
              <a:rPr lang="en-US" sz="3200" dirty="0">
                <a:solidFill>
                  <a:srgbClr val="C00000"/>
                </a:solidFill>
              </a:rPr>
              <a:t>P</a:t>
            </a:r>
            <a:r>
              <a:rPr lang="en-US" sz="3200" dirty="0" smtClean="0">
                <a:solidFill>
                  <a:srgbClr val="C00000"/>
                </a:solidFill>
              </a:rPr>
              <a:t>lease include: Phys221C </a:t>
            </a:r>
          </a:p>
          <a:p>
            <a:pPr algn="ctr"/>
            <a:r>
              <a:rPr lang="en-US" sz="3200" dirty="0" smtClean="0">
                <a:solidFill>
                  <a:srgbClr val="C00000"/>
                </a:solidFill>
              </a:rPr>
              <a:t>at the beginning of the subject</a:t>
            </a:r>
          </a:p>
          <a:p>
            <a:pPr algn="ctr"/>
            <a:r>
              <a:rPr lang="en-US" sz="3200" dirty="0" smtClean="0"/>
              <a:t>Office Hours: TBD Howey C203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589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1" t="29010" r="43379" b="14623"/>
          <a:stretch/>
        </p:blipFill>
        <p:spPr bwMode="auto">
          <a:xfrm>
            <a:off x="381000" y="1143000"/>
            <a:ext cx="8325246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754" y="3491750"/>
            <a:ext cx="609600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985"/>
          <a:stretch/>
        </p:blipFill>
        <p:spPr bwMode="auto">
          <a:xfrm>
            <a:off x="3657600" y="4533899"/>
            <a:ext cx="4793709" cy="1523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51" t="41900" r="48142" b="52471"/>
          <a:stretch/>
        </p:blipFill>
        <p:spPr bwMode="auto">
          <a:xfrm>
            <a:off x="5168629" y="3470618"/>
            <a:ext cx="1771650" cy="727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653427" y="2527012"/>
            <a:ext cx="21378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Remember:</a:t>
            </a:r>
            <a:endParaRPr lang="es-MX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295400" y="6062990"/>
            <a:ext cx="59739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</a:rPr>
              <a:t>What is the magnitude of a unit vector?</a:t>
            </a:r>
            <a:endParaRPr lang="es-MX" sz="2800" dirty="0">
              <a:solidFill>
                <a:srgbClr val="C00000"/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63" t="59680" r="44193" b="34146"/>
          <a:stretch/>
        </p:blipFill>
        <p:spPr bwMode="auto">
          <a:xfrm>
            <a:off x="381000" y="4038600"/>
            <a:ext cx="3538682" cy="567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523788" y="4964668"/>
            <a:ext cx="29052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Can the magnitude of a vector be negative?</a:t>
            </a:r>
          </a:p>
        </p:txBody>
      </p:sp>
    </p:spTree>
    <p:extLst>
      <p:ext uri="{BB962C8B-B14F-4D97-AF65-F5344CB8AC3E}">
        <p14:creationId xmlns:p14="http://schemas.microsoft.com/office/powerpoint/2010/main" val="124507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8100" y="1079944"/>
            <a:ext cx="92583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                So why do we need vectors?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  They helps us define and do operations on  positions, velocities, accelerations, forces, etc.</a:t>
            </a:r>
          </a:p>
        </p:txBody>
      </p:sp>
      <p:sp>
        <p:nvSpPr>
          <p:cNvPr id="3" name="AutoShape 2" descr="data:image/jpeg;base64,/9j/4AAQSkZJRgABAQAAAQABAAD/2wCEAAkGBhQSERMTExQVFRUUGB0YGRgXGB4eGBwfISAgHB8dHCQcISYeHiEjIx4gJC8gJicpLCwsGSExNTAqNyYuLykBCQoKBQUFDQUFDSkYEhgpKSkpKSkpKSkpKSkpKSkpKSkpKSkpKSkpKSkpKSkpKSkpKSkpKSkpKSkpKSkpKSkpKf/AABEIAHYAsAMBIgACEQEDEQH/xAAaAAACAwEBAAAAAAAAAAAAAAADBAIFBgAB/8QAOhAAAgEDAwMDAgQEBAUFAAAAAQIRAxIhAAQxEyJBBTJRQmEGI1JxFDNigXKCkbEVJENjoVODweHw/8QAFAEBAAAAAAAAAAAAAAAAAAAAAP/EABQRAQAAAAAAAAAAAAAAAAAAAAD/2gAMAwEAAhEDEQA/ANfuPU2SpT6rBmo1kvgASfZU9xwPZU88mNVu62/UsUsCCVSSbchbYj/NBzEt9tN+s7B+q8sJqVVYsVEGSKYV/FriBP0sjDyNV3qtEKzMWYJSqLddySDarypHuVhmYPTE+7QWTViAzIoHUeQG8EqRUxyB24HEj50rvKDJ1apsMLVdLe4QUQLjmARP+nzpbeCoACImmrKwk3QWepcCc4D4+Cp1F6LKqK2epUrI/d7lpQyyB7RcrKJ/VPnQObVClzSFNBSpqEG5QBkIs5BINueefOm0e0qkL0wLVAJm4ZJUNg2/rJyQmlt07V6lR8IHtYRloaoyIpH2YEx5j7nXreoszFQiwHZaa88uVFx8SUNRv6aTZ7tAxTdmqFlHYgJRLibmBDXOQoLC62AOQiczqVLaKuCCCEcH/wBRriMEL/LuMSJuMQYAB0vsdxL1OjkC0deosEkrgkHtxLMRAwpJmQNEXcAgqhDICS15YKR+qoVHe5OVpqQASJkzAAr7JF7Ge5xwvUEgzPfnBEAAC3n9pgNmFuAQXGVYpSMhiDi6svAx9WDws6kNvYBbiAzSxjByzFQR82jubPcZPAd7TAdRVFJXKzbWaBHjPtA4xYCZzGNBFqDoVKmmrLDiKYVhHgsSOcZnEnGrGpVFQfmUCVMXuqhjAEgkqrSZMmCQZyBqq225qGVoRdTb8tVeV/8AbvRSOALRdyNCfZK9z9lwMQzd0qMioBaOeAUkDzoGUoGqiup6tNeTSZnFO3gmkbaiefYxAOV1WbzbreriabpNUvTYNTqIwtFQG3N3DgDMZE6d21asStRaZFRACKVR2VmD4bpVIBnmAxumMtqdZx2VUUlCZqKBFVSO1yABBz7wLcqDMwSAdxaganWhllFBaO0/SwgRBLSHEYkeRqO42tpanWLOFqBAKphpEsFEe6ZmTPtI8nRf4MVBUBplk9zoh+gObjTK8gq19uOWEC0DS+83lRAGqAVAgBLKAFJpt7gPhwQxiQckAZ0HvUoh6dSovbUqL3LK00dbVgGcYcNIx2LGBjtqTVamzKywapVWkEG5iUIyOHYR8AHR22SVKbUDTlRVpEKOStRikjn2XFQR4VNF2VJ3oU6zQGNJLogwzNUpOY+LVUmT40Hm63AcqKSMWQmplovdnpqDGTarkH/Lou23FldEZg1OqqALYDIeo/tMAjAUf4bdUvpdRmpmrDU6tUolOcSqr+2JqFf9B/azo1hebId0NFaZfuACl7Vbh7yQrkfYfeAstv6lT65rU1FlNSiThepVa2SSDNtOn7hMqY86cpb6k4NNxYajKLJiAaZKIQotVAsORPN0zrNenIYQ/wDSpqq+LHNgT7Tw3cPpb+oS9safWNSvVYKlN6zG8AOXGF6gECTaWsOAFSfGgsae4JSkz2uabdFwCWV1IBQLMe9AQrfUyrweKXfQSaIYDpravdh6bB7J49pCwx4vzgYff0pqy3IYrgBWS2FqwS3IMT3XArEnuXkhUqewJVndpWmMsxGaBZrgwEmaTypI8M0iCNAuapLs5Ld6Q1qntBEFRgYCsCpM5DfGrVtrUKhXFNlUM85guxIcZ5MMWIHISB86nQ9GZAQWuCVCmMmwm20nyCHVl/wnOovXBqUC1w6lWjUFQiJBVwWHwYdJ8TP30DO3SK9VVWfa45iVzTVpHdLQf3aJxpXYMgat1HYCgAWPuBAUyFjBMOQcyWrD4176fumARlntp1K1xY94SjSK9ScwHq3R8rqypUui+2FWkxuKJAUQSAzYAySB3sTOVjQU1FGVHLwxUAmARaFyxqTkuS8QDAuWMkgO9QMaj9IlaYUdwBF58KFOWghbJtUe4sSRo9FELstRvh2yZXDMtNPJe0yzHgssfTo/8S1t9PtOIVIgQQD0wcG3g1G8kgTjQIUqFfqlijJTcgkQOvUYQQxw0BfpEYmYxpauOi7KlJuvdcKdIBJWe4u73u5+3kTA04Nz22s7qpkkkEO0nJlTcS3i4ibcAARpWgoytJXooWJJI/MJzi0tJMZlliPJ0HtfaMKdrJUWYZQy03wTk2lFeRnAIJxoJ3D0yKZuqEAgoFtJB4ZYNwj70iM8+dFoLQDv+dBVbjTECZ+CjFScGCY/fQq1dENgaoysZRXVWjHAKPg4wLSSTieNAxYlSgelBwJpC2REZemDYbf1BVBHx7tV/qAqlRuFU3qfzSpLYEw8YLKeC03C0qSSFbXlXbq1RTRKS0ZXtYOcq0Y6bMMwTYxwChMabZTtyCJYEfmDyfBNMvxjBRuSLWBMEhU0vW7ah7TYpvcLJhSBfAMfy2IYMRkMG0x6ptBTlEbCS8yLQVBWoqjBKsr3AZgKB4GndztbQTRKCrQHWXFvU28EMP2WSIbiSv0DU9uaVOttGdh0KqEK4Aj2FeeQAGCn+3xoK3ZV7dvtahRo/JVhPaBQ3AUt+5Dr9+06h6PUqNTYcTSQLDZZjVZvjlQwxnk6um25pO1AwaadaAYlm6tI3DxMOJ+41Xej+lTXpqHhFNc1CAMWwqpz4NQfAM+Y0COy2lppIzWpSNMuXmGuPUcZgsAFiYjtI86Ps90S1zUyFc1AqkQ7PVYye0SosAUk5AV45B16u7bcbWrUYKiVqrEVObUpjJz8zhRiRHnROmKVMrV6jmmCbQ4uueKgpmBh2JBcnhacTF2gVFerAPYalRiyBu2EVgL7QCqCVn79NQB82CgJTSiZlQKhJNrhWIJepiVLsAZa5xChQSQdKbfcFZptPUUqGCEAq5gqpPNoAAC8/cBSQzSqJcpRlqVM1DUQk00YdsgkWs4GEZsCZUMToLLbzeysGp2ZcMJek0zcBzUpHksOfcLWBmaVHo12SaZdiWuEWNIEMRw14hanBwjgc6jV9AdqpprUuCtNP8wTSM4gGKgH29sT2toe4pq7im4WlXlrVU30XI56beDJP5ZIMzEEkEPKe8p0z7StGsj04+qmysJQx9VGDH9IWPMufiTbQaFSy2oNs+AMAoOpEDHJxpCp6mtCRuqZlwL0aFJIHZVE4uAFrEcqFMSCNdtPxdTL1SSGVqPSBgBu3A+ZMMQSMZHxoL30n0tKadRwSKlKbcmQEpsR8RFOPvOg16LSlRnxt0mrIJ7qnuCjyxllEfrHxoO7/FNOpRuBkJSqLIyCZUACMkkL/wCdJbf1NVandc6Uz1nA+pgAlPnDZl+fcR8aBza7XqpXeooUK1omZIMXAWkckBMEYTkc6jQZ3Eklb+L0IDiRYqgAtZOcCD+yhdD3m6FSmqqwpUgxXEQqrAdyT9gwX5uc8DQKvqaFytMmnC9rOYeGEXLPk93ecIoP1MToDPuNvQZg79bcBrQlKS5acgGCKQ8lR3gQWbxqHVW4doRGJPTtFMOT/U35jcZYK3MyNe097RQJ0xbgItLb4d1HDVah7kQnPiZ5bzKpvwhCrTqqzGXG1RmqN89StWA7JBGJ458aBWpWBUIp21IDxVaVn5W6mk/2YaaO4pqE5CuLmeiQaZHxLEj9lZjyIGj7Xdl2tH8RMZBr1apI84pqUBHxIOp095TZoFVLuBT3CPTYH4DsLl/8j7aANbYUrh20wKwuSp0z06igzDEEsrAZJbtYZxmI19uw/IrAMagNNKhF1GqMxTcjIqASEfB8HXnqSFTYAPd30bipuiZUkBHIjlbTBz4IqaPr9IM1O1m21XFWi8yrD3dPhlYDuWOYPBAOgnRVqaUtwhDGhhsSWS2DzPvUZmO9D5aNe+u+jU+/bq0UyjbqgwPaVYAPHjt7SAOFuOiVfU0Qv3EsO0txdIhXM/JVC4yCwVh7jpet+IUsoW00HSL2KZBWmyyVyMjDKM5wCOYBwUHat1S383Yu6xz1UVVe6RyGUZ+2otRak1es1ql6O5ec/WwIC4yWLU+7mANUm3/Ez0gKasQKbOUkSILENJOTM8f0jzzX+s/iao60+A1JAB7haxC8x+mwQDOYONBrxTShQpqkMKS9CmCBDsJNSoBgqrVAoJ5IpQOdMURTopeitSLJIZlJqd5uZrQf5tSIVTwqzMSBkvS/Vlr1UjHSVRTp2yoA8sT29skgsYJZmMyFOp3Oxqohe4IpJL1qs0/dyAWIYzEGo1pPGBC6DNbh+uQXDKMs9EGLVJx1njFwGQO4rAELGnW3dJomgarIQe5enthiA1hALKgJtXjP3z7TNNEIQGsRPf7aecSDEn72gTwXjQk9RpSEZlqVAQyrSgLIEE2UgFYjBF9Rj50Gvf1falFZKxouskDpBj45DpjiYUqPjSW/3n8QzQ+0qZg9Sm9I/wB2z94Nxj4PGtZ6nUNOmS7LUPKBkPgZ/lgmfvGscdzu7XqKzrTzFSrVZUj7S6z5zHxoMx+NPSdwgpioQZzTBqX2cL7yQWH3YTPGj+j/AIGd1gOwmRAlY5IHGMmeMffnQvWnM0y5eopUlXY1QTmRaKjGePjI+2tf+C94KNJbiCTKwCLgSYiAPn7fH76Cpf8AAhpfzKtNDmzIVSBETPkScf6aZpfguR21GgEEWtMmCwj/AOCcGZxjVr6qE3NegGdEp03FVMElxPcOI7gYH9+Zxptx6xSUGWEcYI5PiCeft99Bh6H4IlalzMyq0ZDFWyJIAHcAIUdsCDz4D/wIAsr5GQyoQxI4DMYwARGJOIxGr2r6gGYSViWNzQwUKOMwBP6Zx99Fqb5CyqsIWPb45yFCrUUE4jnIyNBSp6DCvaJnkGnUNQRwRDU4/eATbGq3dehEcPXz7yu2Cg/b5J+SS2rvcUnuAaGVpLKiOyk/cw5H7XAT5PGqrebtWN1OUIwIvY4MZW4eeDGgWpek1BB66IAuXeUcjkSQhzmIn505V9Kd0INenWHADU1qEAgcFkB+ckzjVb6jTq1aYppVq9pw5BSnPBDWgsRn5586rPRvTWp1GIqUWmCRHUPkHtZkEfYzOg0u29FxZeXB5DACPM85H9hH+zg9AAARlbAGJIP6Rh/MH9R/Yc6lsGW0C8lCSVAZFpj91WRJMnBkRnTw3ihSS0gqBczmmTAxHIMebo8Y0HD8FUmAD8GIFwk/cD7/AHk4+QDolf8ABVGXaY7ZyYHx3Zkgnk+Y0+PXkVYvUHxx8jtHAiME+CdFqfiOniCe5oJbjiYEyM/28nQZzd/gnb05BtUc9xwfEnE4GJ+T99Vv4i/BaJSZ6Yg8loNzfuCCRicEfbzIud9vaVSolRqkdNpUCIkNcCGiciJHBAj76r/xP6zTqUisj8wQII8kTA+JI8HmTwNBkPwyQm6SkRhjcCtHqMCQItDi0HPutMR551qt3s3Ytale/I6lZO85yQ1YsEmPpQfbGsl+Htoy10ZXZXY3dltQgnkQtrkkAwuY+RxrY+qb6VtO4pVKghf+Y2cEYgKbu7PzPI0Ce9p9OiA77V6rYbrTWqkNi1iGmCMhVEGNApemVnYWlqgUdg/hxSojE5llc545xzoh2eAi0aTg5J2xYAce5SKoMfqgYOoek7KmGYWURapkvukvzi1Sg/cwUXOguW3L1LnqVKFNAJZ6t1c/YCbKVxnARSP30JqF9RWpq7mQeruFDVBIx0qUBKc8AuJ+FOgbSvLOVkWm01Bgr8lJkhvLVWACA4FxjXvprRUdboNSQHIMIpMMR5BYDliXP27iAD+LaQqobC5FPBqu03vGVU4kDJLYUYwPOZ2/pm4Ct2MwC3iyZKywNoP+39IJ1tdjtlAVmp20ktFOmTBADDpq39VRoqMPARQeY01S31zVqyj8lCtEQcHLXgEf1Wn9ydBl19ErzdBuW5STniVx4gsVHH1g+NF3vplZbIqRMgsGJJKnIMYMoQ0+STrS0avUWpFwZmtViAFZnQEfHD0xP7/fS+734F1ZEYojUazKo4QgB+P0iD9+mdBnKPoe47wwdnp/GZmGXg9xMFZxFgK6JT9OrMqWkWOOJ7ieVA4BmCbYHBjKkC/bdCnUsRsOhRHEgFWaaTXDwGIpknAgTHkb7kj82kvaGIdDA6dSQXpsG4DHvVuFYTwxkKRtq1YMoc9QL7TdKg5iBN3+JSXE5RhnXuxol0Ada60zLq1yV6Lj7FhIYcWET+2rfdqKsPIp1GEpWQ9jt4DoSAjHPbcCGBtJ0rU6cO1S5mmHNFZBb/uLKmZ+l1nnuOCQWbb0KLlTXW48KNtVXBkZBNs/4QBj76KrUbTYBW7Z70tWIuUwxZmbxlQMY8aLsvVFZSBUpkEXGkNnYx5ySwZcfOdEf1gghKIPVIICtMrBABllW2AZhQk/q40Cqen1TJA6dsn82VMYCmBLKgIxgFzAUa9PojP2lx1WeIBHa8Yp/EgS1o9oyxJCqbVqjElb3RQJqVSVWtVY9sqB7AJtDNEDABOvWM3hpChSt6RFFWiaSMx7q9TF9ThfnGgodv6C9Vwq3ItSqKKG4G4LJeqP8Kgn9NzjGNN7X8M1mrMlNyAEFRzcPrchaY5AICkf5f6tWTVemC4hKjp0qIwBt0iboMAYgn9qc+QBNUqU6VPpkguDWhxJJJFPbqfiFWc+f76Ckr/hmrVoq4IYOWJgWWzcAfOOwnz7ifjVbufwjujtxWhjSVbp7WIScMoGTi1oxxrebTcgUq1DJK0lpJbzIVkDD4JManT9XtZ6JlqSMKLrEkjo8cebT/voMd6b+GayVmZrWCllKzDkqoa0ciSsEAjx4ydWXq2/JRXFQPSi1anUKOh8ITJIJnAe4HwRg6apu4fq5tdRcwzmnBlM5dcuMdyl15A1L/jqUWqhqSlGe2tSUCwnBDJJEFg136WXOGB0Gc22whhejhp5NRg65ntggsJzKWnxb4NptQ7B2TcsZkOrNSLhp4Y1EkZP1BTHkzOg1NkXRl25CqWZUWorMj4PYDN1MD75GMxnQNrHSVKiMOmBIMdZLsKhZjLjyLrc4u8aC33G/pliwUBSCadIDKhZN9QyB25sTEEliR7tJ0N/TS4PAKgsihomYtv7fcyggnAWnIAF2TblEDkQWIaCqfyhbgAk5cipMSYZlZmwDCO3IdXLL23gli3fUGIzkhTbxyQKYxnQXO533/LisXVumGqKCwmpUgqpOeCZIP8AUvxoFUrVoU6CALDFGKiRKmGbH/cYHP69Vao5apTBA+kk5Eyqgwc33BvtKqOSdSpVFQ2hmtCtTa0EEqoxb4MsjH5IUZGgs956n02pUaUOFvqrnJ73Mk4wDEf/AEdTrwHJULbUapRbuAVpPUpox8B1YqD4J0hvQqw10hWoholgyNTLfvANbx8aV3VdRSa0hrJRlwQVpmMmcMFKwfh/toLLa7q5/wCFqAKJ/JLmFJNwqUW+zwSDOJQjUKHqZaqytioh6SsVJZwR/LrrhXdRxnuFxUyVlSvWDEs7Al1ElsXGBbUmYUstsj9QcfB0Hc74Lbe/Us/LrKBh1wVb23SgAmMgBWBiBoDf8PemVqUTTCPyt3sXggMMMlwEFvaTawBzp1t2zMeoaK1fa3UREqwBgB/y8/Yj4wRqsrUHZpRjbdd3sq5giCSSlxBi2oLXBFpEwGN9URQqv1aCssgEI9Fh57HvWMfQ45iNAdqtVCUK7mmTJAbdUbc/BqM5A+yp8Aa82tZS9yo25Y8qjVIUg+XZkQ8ZAU/340nQ2lxMPRUcWIQbgfIFFiyx8cCNMVUrMwpLXvMsbckAR9UsePhoURk6Bv1HfgXitb1FUQqm2lRLQASF9zCTbIunjywHvt+iqrtZ09vDU0cggk+52Ez5mIzk+33jqbMVUa10IpY6wHYhHvWj9LVOAapkLwDwNeU9iz1KLEBGe7vYAsEkDIMEuxyZEsIBtAgh5WpvUg1IsbsqFj3Rl2kiO5hdVcDCqqL5jVrtfVbqtMubVc9aCO2mgFtBDHxcHP3qrqqeqlQFYant6akMxIkhsx8tUrFQxnNojAbTvqHqdPrUoCoilXaSThWDFZ8wKb4+yzwNBL0euqol5hmJK5NxIkATxOP/ANGgHco7lgRG4qKyibcrASfOUVl/do0Nts1Nb6iw+XYNBsW2sxxAglWhf2+efdxTLU1yFCK5hgIDKA4BHmI+fB0DVXcF9qtC78ynVcoM3yjG0i0HJIIn5YA+7Su8ppXRGak5FRLqlLymAbVn6ktkA/TjziPXYG5JuWo1RWMWWVQrMDE+xgpJwe1ucaGAGqsqXI9MJUgOCGF0FwMe24YOO4jEZBVKxpCxx1grW0qqBlbkMATM3CDAOe1gszjyqwZ6lyRCknINMoYJLEhSA6mLgLTHMgR6aVIipVpm0koHpAklDkqwUjKjuIMcYPBIhW2zOGYYDBunBGHbDIrMcIxAYKTAJjBGgsaqvSK2KF6sBRaBAbtCgcwUEfqJLeS2upMsq4buVgSYJUQ0MRHuaRIEcT4A0GkSSrIAXJBUMCO4g2FiZyqqDEwDUWBiTOrtIQEB2FtoH2VBIgQeEMwZz9xoA06TMEZRFoFSzgi4s4uPBParAfJJ86ht5BAVOp1QySeZakCAD8Fj/r++mK9ZparfaapMTmJut8YABUecIB50Gpv2pU0fHYBzxi1QDPKgkffPOghX2x6dQdQK9oYYEQKSBVGCPpEZ8aWevYAFCywDySYaT03EngAMsSOADxpvcFgfynMVJoqcRcA1gHwY7f8AJxI0oW6jQ4JUgO8NlZHtwDBgGDJmV8xoJVnlBxcGcwQJVVPchXEWsJiZUssyGOgPWpuVBWZK3oD3jIAIiLhBhWBm1oJMA6L/AAVyk1ZNVDNV1iW+Kqm0iY5YSGE3RGoNQapNNyCVJNjdt3wUbGHAOCYuUHHkBpQDMz0qqBlPaatyF1XwbeCJhhABIJgcmx2tKq1NlYFTM2oTZM4ZXxTEzAaSfkeNJQ7K3TptWKxIVirESYiAytIwQwDAggzoFrIwNRGgEgBarBlmLVemTKg4EQoMDOgsDWtYCRczcBO8/APbDZxeoI/1OpNtrmN5VSAHPXckH79OmVQsD4KEZydQo7jvBR1NM8QA4jIN3Uq2iMDk6juNmGvvh6a917LTJwZFxiCMHAnA0FlRqMz3IoiSR1Kq38ctDFKdMDgTcc88anSoJa5Uh1IJZwTNTMinP0p/21gvwT40srIVUlSQWimhByZgEK03ETyVK8YgajV2DliFqMCZYICIVZ7qjggdx4APAj9QUBHbjtNNb0XEQADJKmo4n68LTBGFLKBEwCs6EPUqwqhx57SqFSESRLA4QHyAx+rQ91UqK1UogbFlwZTgNAUsOCCQO0AFnIHtEOVNu4Cz3MrABfvwon9yL3Hhio+ACe4rqQeqRUevULMLhEWdNf3jqzHBFPRvT9ySQ0gCmSLSsk+4Gfpzb9wf9x16bSKSlJQt3M30BVDGRIJuYgE+SfjS525XbuyFrAHIUsQbYLEfOBUUknzOgYo0Sagi1aNJ3ZC3b3qzdhA+mA0n/wAZGup1z1FYh1UIQpen7ZABR5Bxaxkkn5xjTL0kCijV/wCpUZWY/rxUqFPgZIu455Gl9hukd6OWFXEYJb2KGUWyMXSBERB/cBsJh6bLeGCW57QxvRx5cAPBn6REToNJArG3tp1KVzUsMkk2uqmeZUERM3n7DTu7VlCGxRTBRA5IZkcA48cntjHC/q0DbxfUoszU3LMygiSCAHYpExIK9pHKgxI0Gi3lZCCrXkik9W/6u+oV/aVUGDmCR8aUq0ASEEgTbzxeAWI+ZBC54CiNdrtACp6eHuwBLpV8/qjOc5Q4xhj86XTY30EcmLw1GPul1p44h+Pkf315rtANdm1wmCFq1hIJBVqbSGSB8k5JkXHnSyqql1ABUFUAI8lmDA5yrMgOcr412u0B6VQUmoEYWtQVkYe5QAfcJALQFFwIm2Y7jpXc02WqabhF6gDL05IKGCAQ3tYGCCJgzzJntdoJ7agzW01aZPVS8SbcqRcIdCTyAWGJFpxou22zOKbwL37UNxwQtxUkgm2QYbnjGTrtdoPa2yU4i4v23Ozs04kkqyTwIxONFXYlafVlYJgWghyIgSXaoAf2412u0DW9pyBBZQEUmXLliQGWfafactODwMDS1Gu3TqYUYUhsyLmZcAEQVhiGLMxJEnGO12geqbfooqAkw4YExgwwDYABKhWKj2ghcZMB/h7qFS3AIpKmTIViFEnyQx44yx5Ou12g7d1RTZ5ZrGUlVEYFNWP7SWKn4xHjJN0IpZAKOQpz3gO6IQDESZEmB7fvjtdoGKxV6bFlUxTFWY7peVgGZEAa8TZBmIHa9N6bSotHtZRwZ4UgzMiPjHa7QdvvTyVrUg2QkqTIWDAaQsGZSZn54nQHY1a/cSoBIhYi9RaeRgQ8AjPauMZ7XaD/2Q=="/>
          <p:cNvSpPr>
            <a:spLocks noChangeAspect="1" noChangeArrowheads="1"/>
          </p:cNvSpPr>
          <p:nvPr/>
        </p:nvSpPr>
        <p:spPr bwMode="auto">
          <a:xfrm>
            <a:off x="0" y="-546100"/>
            <a:ext cx="1676400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5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8100" y="1079944"/>
            <a:ext cx="92583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                So why do we need vectors?</a:t>
            </a:r>
            <a:endParaRPr lang="en-US" sz="3600" kern="0" dirty="0">
              <a:solidFill>
                <a:sysClr val="windowText" lastClr="00000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Also to describe fields</a:t>
            </a:r>
          </a:p>
        </p:txBody>
      </p:sp>
      <p:sp>
        <p:nvSpPr>
          <p:cNvPr id="3" name="AutoShape 2" descr="data:image/jpeg;base64,/9j/4AAQSkZJRgABAQAAAQABAAD/2wCEAAkGBhQSERMTExQVFRUUGB0YGRgXGB4eGBwfISAgHB8dHCQcISYeHiEjIx4gJC8gJicpLCwsGSExNTAqNyYuLykBCQoKBQUFDQUFDSkYEhgpKSkpKSkpKSkpKSkpKSkpKSkpKSkpKSkpKSkpKSkpKSkpKSkpKSkpKSkpKSkpKSkpKf/AABEIAHYAsAMBIgACEQEDEQH/xAAaAAACAwEBAAAAAAAAAAAAAAADBAIFBgAB/8QAOhAAAgEDAwMDAgQEBAUFAAAAAQIRAxIhAAQxEyJBBTJRQmEGI1JxFDNigXKCkbEVJENjoVODweHw/8QAFAEBAAAAAAAAAAAAAAAAAAAAAP/EABQRAQAAAAAAAAAAAAAAAAAAAAD/2gAMAwEAAhEDEQA/ANfuPU2SpT6rBmo1kvgASfZU9xwPZU88mNVu62/UsUsCCVSSbchbYj/NBzEt9tN+s7B+q8sJqVVYsVEGSKYV/FriBP0sjDyNV3qtEKzMWYJSqLddySDarypHuVhmYPTE+7QWTViAzIoHUeQG8EqRUxyB24HEj50rvKDJ1apsMLVdLe4QUQLjmARP+nzpbeCoACImmrKwk3QWepcCc4D4+Cp1F6LKqK2epUrI/d7lpQyyB7RcrKJ/VPnQObVClzSFNBSpqEG5QBkIs5BINueefOm0e0qkL0wLVAJm4ZJUNg2/rJyQmlt07V6lR8IHtYRloaoyIpH2YEx5j7nXreoszFQiwHZaa88uVFx8SUNRv6aTZ7tAxTdmqFlHYgJRLibmBDXOQoLC62AOQiczqVLaKuCCCEcH/wBRriMEL/LuMSJuMQYAB0vsdxL1OjkC0deosEkrgkHtxLMRAwpJmQNEXcAgqhDICS15YKR+qoVHe5OVpqQASJkzAAr7JF7Ge5xwvUEgzPfnBEAAC3n9pgNmFuAQXGVYpSMhiDi6svAx9WDws6kNvYBbiAzSxjByzFQR82jubPcZPAd7TAdRVFJXKzbWaBHjPtA4xYCZzGNBFqDoVKmmrLDiKYVhHgsSOcZnEnGrGpVFQfmUCVMXuqhjAEgkqrSZMmCQZyBqq225qGVoRdTb8tVeV/8AbvRSOALRdyNCfZK9z9lwMQzd0qMioBaOeAUkDzoGUoGqiup6tNeTSZnFO3gmkbaiefYxAOV1WbzbreriabpNUvTYNTqIwtFQG3N3DgDMZE6d21asStRaZFRACKVR2VmD4bpVIBnmAxumMtqdZx2VUUlCZqKBFVSO1yABBz7wLcqDMwSAdxaganWhllFBaO0/SwgRBLSHEYkeRqO42tpanWLOFqBAKphpEsFEe6ZmTPtI8nRf4MVBUBplk9zoh+gObjTK8gq19uOWEC0DS+83lRAGqAVAgBLKAFJpt7gPhwQxiQckAZ0HvUoh6dSovbUqL3LK00dbVgGcYcNIx2LGBjtqTVamzKywapVWkEG5iUIyOHYR8AHR22SVKbUDTlRVpEKOStRikjn2XFQR4VNF2VJ3oU6zQGNJLogwzNUpOY+LVUmT40Hm63AcqKSMWQmplovdnpqDGTarkH/Lou23FldEZg1OqqALYDIeo/tMAjAUf4bdUvpdRmpmrDU6tUolOcSqr+2JqFf9B/azo1hebId0NFaZfuACl7Vbh7yQrkfYfeAstv6lT65rU1FlNSiThepVa2SSDNtOn7hMqY86cpb6k4NNxYajKLJiAaZKIQotVAsORPN0zrNenIYQ/wDSpqq+LHNgT7Tw3cPpb+oS9safWNSvVYKlN6zG8AOXGF6gECTaWsOAFSfGgsae4JSkz2uabdFwCWV1IBQLMe9AQrfUyrweKXfQSaIYDpravdh6bB7J49pCwx4vzgYff0pqy3IYrgBWS2FqwS3IMT3XArEnuXkhUqewJVndpWmMsxGaBZrgwEmaTypI8M0iCNAuapLs5Ld6Q1qntBEFRgYCsCpM5DfGrVtrUKhXFNlUM85guxIcZ5MMWIHISB86nQ9GZAQWuCVCmMmwm20nyCHVl/wnOovXBqUC1w6lWjUFQiJBVwWHwYdJ8TP30DO3SK9VVWfa45iVzTVpHdLQf3aJxpXYMgat1HYCgAWPuBAUyFjBMOQcyWrD4176fumARlntp1K1xY94SjSK9ScwHq3R8rqypUui+2FWkxuKJAUQSAzYAySB3sTOVjQU1FGVHLwxUAmARaFyxqTkuS8QDAuWMkgO9QMaj9IlaYUdwBF58KFOWghbJtUe4sSRo9FELstRvh2yZXDMtNPJe0yzHgssfTo/8S1t9PtOIVIgQQD0wcG3g1G8kgTjQIUqFfqlijJTcgkQOvUYQQxw0BfpEYmYxpauOi7KlJuvdcKdIBJWe4u73u5+3kTA04Nz22s7qpkkkEO0nJlTcS3i4ibcAARpWgoytJXooWJJI/MJzi0tJMZlliPJ0HtfaMKdrJUWYZQy03wTk2lFeRnAIJxoJ3D0yKZuqEAgoFtJB4ZYNwj70iM8+dFoLQDv+dBVbjTECZ+CjFScGCY/fQq1dENgaoysZRXVWjHAKPg4wLSSTieNAxYlSgelBwJpC2REZemDYbf1BVBHx7tV/qAqlRuFU3qfzSpLYEw8YLKeC03C0qSSFbXlXbq1RTRKS0ZXtYOcq0Y6bMMwTYxwChMabZTtyCJYEfmDyfBNMvxjBRuSLWBMEhU0vW7ah7TYpvcLJhSBfAMfy2IYMRkMG0x6ptBTlEbCS8yLQVBWoqjBKsr3AZgKB4GndztbQTRKCrQHWXFvU28EMP2WSIbiSv0DU9uaVOttGdh0KqEK4Aj2FeeQAGCn+3xoK3ZV7dvtahRo/JVhPaBQ3AUt+5Dr9+06h6PUqNTYcTSQLDZZjVZvjlQwxnk6um25pO1AwaadaAYlm6tI3DxMOJ+41Xej+lTXpqHhFNc1CAMWwqpz4NQfAM+Y0COy2lppIzWpSNMuXmGuPUcZgsAFiYjtI86Ps90S1zUyFc1AqkQ7PVYye0SosAUk5AV45B16u7bcbWrUYKiVqrEVObUpjJz8zhRiRHnROmKVMrV6jmmCbQ4uueKgpmBh2JBcnhacTF2gVFerAPYalRiyBu2EVgL7QCqCVn79NQB82CgJTSiZlQKhJNrhWIJepiVLsAZa5xChQSQdKbfcFZptPUUqGCEAq5gqpPNoAAC8/cBSQzSqJcpRlqVM1DUQk00YdsgkWs4GEZsCZUMToLLbzeysGp2ZcMJek0zcBzUpHksOfcLWBmaVHo12SaZdiWuEWNIEMRw14hanBwjgc6jV9AdqpprUuCtNP8wTSM4gGKgH29sT2toe4pq7im4WlXlrVU30XI56beDJP5ZIMzEEkEPKe8p0z7StGsj04+qmysJQx9VGDH9IWPMufiTbQaFSy2oNs+AMAoOpEDHJxpCp6mtCRuqZlwL0aFJIHZVE4uAFrEcqFMSCNdtPxdTL1SSGVqPSBgBu3A+ZMMQSMZHxoL30n0tKadRwSKlKbcmQEpsR8RFOPvOg16LSlRnxt0mrIJ7qnuCjyxllEfrHxoO7/FNOpRuBkJSqLIyCZUACMkkL/wCdJbf1NVandc6Uz1nA+pgAlPnDZl+fcR8aBza7XqpXeooUK1omZIMXAWkckBMEYTkc6jQZ3Eklb+L0IDiRYqgAtZOcCD+yhdD3m6FSmqqwpUgxXEQqrAdyT9gwX5uc8DQKvqaFytMmnC9rOYeGEXLPk93ecIoP1MToDPuNvQZg79bcBrQlKS5acgGCKQ8lR3gQWbxqHVW4doRGJPTtFMOT/U35jcZYK3MyNe097RQJ0xbgItLb4d1HDVah7kQnPiZ5bzKpvwhCrTqqzGXG1RmqN89StWA7JBGJ458aBWpWBUIp21IDxVaVn5W6mk/2YaaO4pqE5CuLmeiQaZHxLEj9lZjyIGj7Xdl2tH8RMZBr1apI84pqUBHxIOp095TZoFVLuBT3CPTYH4DsLl/8j7aANbYUrh20wKwuSp0z06igzDEEsrAZJbtYZxmI19uw/IrAMagNNKhF1GqMxTcjIqASEfB8HXnqSFTYAPd30bipuiZUkBHIjlbTBz4IqaPr9IM1O1m21XFWi8yrD3dPhlYDuWOYPBAOgnRVqaUtwhDGhhsSWS2DzPvUZmO9D5aNe+u+jU+/bq0UyjbqgwPaVYAPHjt7SAOFuOiVfU0Qv3EsO0txdIhXM/JVC4yCwVh7jpet+IUsoW00HSL2KZBWmyyVyMjDKM5wCOYBwUHat1S383Yu6xz1UVVe6RyGUZ+2otRak1es1ql6O5ec/WwIC4yWLU+7mANUm3/Ez0gKasQKbOUkSILENJOTM8f0jzzX+s/iao60+A1JAB7haxC8x+mwQDOYONBrxTShQpqkMKS9CmCBDsJNSoBgqrVAoJ5IpQOdMURTopeitSLJIZlJqd5uZrQf5tSIVTwqzMSBkvS/Vlr1UjHSVRTp2yoA8sT29skgsYJZmMyFOp3Oxqohe4IpJL1qs0/dyAWIYzEGo1pPGBC6DNbh+uQXDKMs9EGLVJx1njFwGQO4rAELGnW3dJomgarIQe5enthiA1hALKgJtXjP3z7TNNEIQGsRPf7aecSDEn72gTwXjQk9RpSEZlqVAQyrSgLIEE2UgFYjBF9Rj50Gvf1falFZKxouskDpBj45DpjiYUqPjSW/3n8QzQ+0qZg9Sm9I/wB2z94Nxj4PGtZ6nUNOmS7LUPKBkPgZ/lgmfvGscdzu7XqKzrTzFSrVZUj7S6z5zHxoMx+NPSdwgpioQZzTBqX2cL7yQWH3YTPGj+j/AIGd1gOwmRAlY5IHGMmeMffnQvWnM0y5eopUlXY1QTmRaKjGePjI+2tf+C94KNJbiCTKwCLgSYiAPn7fH76Cpf8AAhpfzKtNDmzIVSBETPkScf6aZpfguR21GgEEWtMmCwj/AOCcGZxjVr6qE3NegGdEp03FVMElxPcOI7gYH9+Zxptx6xSUGWEcYI5PiCeft99Bh6H4IlalzMyq0ZDFWyJIAHcAIUdsCDz4D/wIAsr5GQyoQxI4DMYwARGJOIxGr2r6gGYSViWNzQwUKOMwBP6Zx99Fqb5CyqsIWPb45yFCrUUE4jnIyNBSp6DCvaJnkGnUNQRwRDU4/eATbGq3dehEcPXz7yu2Cg/b5J+SS2rvcUnuAaGVpLKiOyk/cw5H7XAT5PGqrebtWN1OUIwIvY4MZW4eeDGgWpek1BB66IAuXeUcjkSQhzmIn505V9Kd0INenWHADU1qEAgcFkB+ckzjVb6jTq1aYppVq9pw5BSnPBDWgsRn5586rPRvTWp1GIqUWmCRHUPkHtZkEfYzOg0u29FxZeXB5DACPM85H9hH+zg9AAARlbAGJIP6Rh/MH9R/Yc6lsGW0C8lCSVAZFpj91WRJMnBkRnTw3ihSS0gqBczmmTAxHIMebo8Y0HD8FUmAD8GIFwk/cD7/AHk4+QDolf8ABVGXaY7ZyYHx3Zkgnk+Y0+PXkVYvUHxx8jtHAiME+CdFqfiOniCe5oJbjiYEyM/28nQZzd/gnb05BtUc9xwfEnE4GJ+T99Vv4i/BaJSZ6Yg8loNzfuCCRicEfbzIud9vaVSolRqkdNpUCIkNcCGiciJHBAj76r/xP6zTqUisj8wQII8kTA+JI8HmTwNBkPwyQm6SkRhjcCtHqMCQItDi0HPutMR551qt3s3Ytale/I6lZO85yQ1YsEmPpQfbGsl+Htoy10ZXZXY3dltQgnkQtrkkAwuY+RxrY+qb6VtO4pVKghf+Y2cEYgKbu7PzPI0Ce9p9OiA77V6rYbrTWqkNi1iGmCMhVEGNApemVnYWlqgUdg/hxSojE5llc545xzoh2eAi0aTg5J2xYAce5SKoMfqgYOoek7KmGYWURapkvukvzi1Sg/cwUXOguW3L1LnqVKFNAJZ6t1c/YCbKVxnARSP30JqF9RWpq7mQeruFDVBIx0qUBKc8AuJ+FOgbSvLOVkWm01Bgr8lJkhvLVWACA4FxjXvprRUdboNSQHIMIpMMR5BYDliXP27iAD+LaQqobC5FPBqu03vGVU4kDJLYUYwPOZ2/pm4Ct2MwC3iyZKywNoP+39IJ1tdjtlAVmp20ktFOmTBADDpq39VRoqMPARQeY01S31zVqyj8lCtEQcHLXgEf1Wn9ydBl19ErzdBuW5STniVx4gsVHH1g+NF3vplZbIqRMgsGJJKnIMYMoQ0+STrS0avUWpFwZmtViAFZnQEfHD0xP7/fS+734F1ZEYojUazKo4QgB+P0iD9+mdBnKPoe47wwdnp/GZmGXg9xMFZxFgK6JT9OrMqWkWOOJ7ieVA4BmCbYHBjKkC/bdCnUsRsOhRHEgFWaaTXDwGIpknAgTHkb7kj82kvaGIdDA6dSQXpsG4DHvVuFYTwxkKRtq1YMoc9QL7TdKg5iBN3+JSXE5RhnXuxol0Ada60zLq1yV6Lj7FhIYcWET+2rfdqKsPIp1GEpWQ9jt4DoSAjHPbcCGBtJ0rU6cO1S5mmHNFZBb/uLKmZ+l1nnuOCQWbb0KLlTXW48KNtVXBkZBNs/4QBj76KrUbTYBW7Z70tWIuUwxZmbxlQMY8aLsvVFZSBUpkEXGkNnYx5ySwZcfOdEf1gghKIPVIICtMrBABllW2AZhQk/q40Cqen1TJA6dsn82VMYCmBLKgIxgFzAUa9PojP2lx1WeIBHa8Yp/EgS1o9oyxJCqbVqjElb3RQJqVSVWtVY9sqB7AJtDNEDABOvWM3hpChSt6RFFWiaSMx7q9TF9ThfnGgodv6C9Vwq3ItSqKKG4G4LJeqP8Kgn9NzjGNN7X8M1mrMlNyAEFRzcPrchaY5AICkf5f6tWTVemC4hKjp0qIwBt0iboMAYgn9qc+QBNUqU6VPpkguDWhxJJJFPbqfiFWc+f76Ckr/hmrVoq4IYOWJgWWzcAfOOwnz7ifjVbufwjujtxWhjSVbp7WIScMoGTi1oxxrebTcgUq1DJK0lpJbzIVkDD4JManT9XtZ6JlqSMKLrEkjo8cebT/voMd6b+GayVmZrWCllKzDkqoa0ciSsEAjx4ydWXq2/JRXFQPSi1anUKOh8ITJIJnAe4HwRg6apu4fq5tdRcwzmnBlM5dcuMdyl15A1L/jqUWqhqSlGe2tSUCwnBDJJEFg136WXOGB0Gc22whhejhp5NRg65ntggsJzKWnxb4NptQ7B2TcsZkOrNSLhp4Y1EkZP1BTHkzOg1NkXRl25CqWZUWorMj4PYDN1MD75GMxnQNrHSVKiMOmBIMdZLsKhZjLjyLrc4u8aC33G/pliwUBSCadIDKhZN9QyB25sTEEliR7tJ0N/TS4PAKgsihomYtv7fcyggnAWnIAF2TblEDkQWIaCqfyhbgAk5cipMSYZlZmwDCO3IdXLL23gli3fUGIzkhTbxyQKYxnQXO533/LisXVumGqKCwmpUgqpOeCZIP8AUvxoFUrVoU6CALDFGKiRKmGbH/cYHP69Vao5apTBA+kk5Eyqgwc33BvtKqOSdSpVFQ2hmtCtTa0EEqoxb4MsjH5IUZGgs956n02pUaUOFvqrnJ73Mk4wDEf/AEdTrwHJULbUapRbuAVpPUpox8B1YqD4J0hvQqw10hWoholgyNTLfvANbx8aV3VdRSa0hrJRlwQVpmMmcMFKwfh/toLLa7q5/wCFqAKJ/JLmFJNwqUW+zwSDOJQjUKHqZaqytioh6SsVJZwR/LrrhXdRxnuFxUyVlSvWDEs7Al1ElsXGBbUmYUstsj9QcfB0Hc74Lbe/Us/LrKBh1wVb23SgAmMgBWBiBoDf8PemVqUTTCPyt3sXggMMMlwEFvaTawBzp1t2zMeoaK1fa3UREqwBgB/y8/Yj4wRqsrUHZpRjbdd3sq5giCSSlxBi2oLXBFpEwGN9URQqv1aCssgEI9Fh57HvWMfQ45iNAdqtVCUK7mmTJAbdUbc/BqM5A+yp8Aa82tZS9yo25Y8qjVIUg+XZkQ8ZAU/340nQ2lxMPRUcWIQbgfIFFiyx8cCNMVUrMwpLXvMsbckAR9UsePhoURk6Bv1HfgXitb1FUQqm2lRLQASF9zCTbIunjywHvt+iqrtZ09vDU0cggk+52Ez5mIzk+33jqbMVUa10IpY6wHYhHvWj9LVOAapkLwDwNeU9iz1KLEBGe7vYAsEkDIMEuxyZEsIBtAgh5WpvUg1IsbsqFj3Rl2kiO5hdVcDCqqL5jVrtfVbqtMubVc9aCO2mgFtBDHxcHP3qrqqeqlQFYant6akMxIkhsx8tUrFQxnNojAbTvqHqdPrUoCoilXaSThWDFZ8wKb4+yzwNBL0euqol5hmJK5NxIkATxOP/ANGgHco7lgRG4qKyibcrASfOUVl/do0Nts1Nb6iw+XYNBsW2sxxAglWhf2+efdxTLU1yFCK5hgIDKA4BHmI+fB0DVXcF9qtC78ynVcoM3yjG0i0HJIIn5YA+7Su8ppXRGak5FRLqlLymAbVn6ktkA/TjziPXYG5JuWo1RWMWWVQrMDE+xgpJwe1ucaGAGqsqXI9MJUgOCGF0FwMe24YOO4jEZBVKxpCxx1grW0qqBlbkMATM3CDAOe1gszjyqwZ6lyRCknINMoYJLEhSA6mLgLTHMgR6aVIipVpm0koHpAklDkqwUjKjuIMcYPBIhW2zOGYYDBunBGHbDIrMcIxAYKTAJjBGgsaqvSK2KF6sBRaBAbtCgcwUEfqJLeS2upMsq4buVgSYJUQ0MRHuaRIEcT4A0GkSSrIAXJBUMCO4g2FiZyqqDEwDUWBiTOrtIQEB2FtoH2VBIgQeEMwZz9xoA06TMEZRFoFSzgi4s4uPBParAfJJ86ht5BAVOp1QySeZakCAD8Fj/r++mK9ZparfaapMTmJut8YABUecIB50Gpv2pU0fHYBzxi1QDPKgkffPOghX2x6dQdQK9oYYEQKSBVGCPpEZ8aWevYAFCywDySYaT03EngAMsSOADxpvcFgfynMVJoqcRcA1gHwY7f8AJxI0oW6jQ4JUgO8NlZHtwDBgGDJmV8xoJVnlBxcGcwQJVVPchXEWsJiZUssyGOgPWpuVBWZK3oD3jIAIiLhBhWBm1oJMA6L/AAVyk1ZNVDNV1iW+Kqm0iY5YSGE3RGoNQapNNyCVJNjdt3wUbGHAOCYuUHHkBpQDMz0qqBlPaatyF1XwbeCJhhABIJgcmx2tKq1NlYFTM2oTZM4ZXxTEzAaSfkeNJQ7K3TptWKxIVirESYiAytIwQwDAggzoFrIwNRGgEgBarBlmLVemTKg4EQoMDOgsDWtYCRczcBO8/APbDZxeoI/1OpNtrmN5VSAHPXckH79OmVQsD4KEZydQo7jvBR1NM8QA4jIN3Uq2iMDk6juNmGvvh6a917LTJwZFxiCMHAnA0FlRqMz3IoiSR1Kq38ctDFKdMDgTcc88anSoJa5Uh1IJZwTNTMinP0p/21gvwT40srIVUlSQWimhByZgEK03ETyVK8YgajV2DliFqMCZYICIVZ7qjggdx4APAj9QUBHbjtNNb0XEQADJKmo4n68LTBGFLKBEwCs6EPUqwqhx57SqFSESRLA4QHyAx+rQ91UqK1UogbFlwZTgNAUsOCCQO0AFnIHtEOVNu4Cz3MrABfvwon9yL3Hhio+ACe4rqQeqRUevULMLhEWdNf3jqzHBFPRvT9ySQ0gCmSLSsk+4Gfpzb9wf9x16bSKSlJQt3M30BVDGRIJuYgE+SfjS525XbuyFrAHIUsQbYLEfOBUUknzOgYo0Sagi1aNJ3ZC3b3qzdhA+mA0n/wAZGup1z1FYh1UIQpen7ZABR5Bxaxkkn5xjTL0kCijV/wCpUZWY/rxUqFPgZIu455Gl9hukd6OWFXEYJb2KGUWyMXSBERB/cBsJh6bLeGCW57QxvRx5cAPBn6REToNJArG3tp1KVzUsMkk2uqmeZUERM3n7DTu7VlCGxRTBRA5IZkcA48cntjHC/q0DbxfUoszU3LMygiSCAHYpExIK9pHKgxI0Gi3lZCCrXkik9W/6u+oV/aVUGDmCR8aUq0ASEEgTbzxeAWI+ZBC54CiNdrtACp6eHuwBLpV8/qjOc5Q4xhj86XTY30EcmLw1GPul1p44h+Pkf315rtANdm1wmCFq1hIJBVqbSGSB8k5JkXHnSyqql1ABUFUAI8lmDA5yrMgOcr412u0B6VQUmoEYWtQVkYe5QAfcJALQFFwIm2Y7jpXc02WqabhF6gDL05IKGCAQ3tYGCCJgzzJntdoJ7agzW01aZPVS8SbcqRcIdCTyAWGJFpxou22zOKbwL37UNxwQtxUkgm2QYbnjGTrtdoPa2yU4i4v23Ozs04kkqyTwIxONFXYlafVlYJgWghyIgSXaoAf2412u0DW9pyBBZQEUmXLliQGWfafactODwMDS1Gu3TqYUYUhsyLmZcAEQVhiGLMxJEnGO12geqbfooqAkw4YExgwwDYABKhWKj2ghcZMB/h7qFS3AIpKmTIViFEnyQx44yx5Ou12g7d1RTZ5ZrGUlVEYFNWP7SWKn4xHjJN0IpZAKOQpz3gO6IQDESZEmB7fvjtdoGKxV6bFlUxTFWY7peVgGZEAa8TZBmIHa9N6bSotHtZRwZ4UgzMiPjHa7QdvvTyVrUg2QkqTIWDAaQsGZSZn54nQHY1a/cSoBIhYi9RaeRgQ8AjPauMZ7XaD/2Q=="/>
          <p:cNvSpPr>
            <a:spLocks noChangeAspect="1" noChangeArrowheads="1"/>
          </p:cNvSpPr>
          <p:nvPr/>
        </p:nvSpPr>
        <p:spPr bwMode="auto">
          <a:xfrm>
            <a:off x="0" y="-546100"/>
            <a:ext cx="1676400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61760"/>
            <a:ext cx="2971800" cy="19956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900" y="4547760"/>
            <a:ext cx="2809875" cy="162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922189" y="6258580"/>
            <a:ext cx="25423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Magnetic field  </a:t>
            </a:r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596470" y="4692112"/>
            <a:ext cx="20551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Gravitational</a:t>
            </a:r>
          </a:p>
          <a:p>
            <a:r>
              <a:rPr lang="en-US" sz="2800" dirty="0" smtClean="0"/>
              <a:t>       field </a:t>
            </a: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461" y="3099960"/>
            <a:ext cx="2267831" cy="2259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3505200" y="5462160"/>
            <a:ext cx="2704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Magnetic (ECG)  </a:t>
            </a: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175" y="2269643"/>
            <a:ext cx="2232025" cy="205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538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9" t="33019" r="44840" b="13915"/>
          <a:stretch/>
        </p:blipFill>
        <p:spPr bwMode="auto">
          <a:xfrm>
            <a:off x="188855" y="1246517"/>
            <a:ext cx="8726545" cy="53066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7712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9" t="33019" r="44840" b="13915"/>
          <a:stretch/>
        </p:blipFill>
        <p:spPr bwMode="auto">
          <a:xfrm>
            <a:off x="188855" y="1246517"/>
            <a:ext cx="8726545" cy="53066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3" t="45283" r="87933" b="48349"/>
          <a:stretch/>
        </p:blipFill>
        <p:spPr bwMode="auto">
          <a:xfrm>
            <a:off x="612146" y="2502226"/>
            <a:ext cx="607054" cy="621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9481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9" t="33019" r="44840" b="13915"/>
          <a:stretch/>
        </p:blipFill>
        <p:spPr bwMode="auto">
          <a:xfrm>
            <a:off x="188855" y="1246517"/>
            <a:ext cx="8726545" cy="53066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3" t="45283" r="87933" b="48349"/>
          <a:stretch/>
        </p:blipFill>
        <p:spPr bwMode="auto">
          <a:xfrm>
            <a:off x="612146" y="2502226"/>
            <a:ext cx="607054" cy="621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52400" y="5092005"/>
            <a:ext cx="4572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 many problems we may not  have the components, or do not have a square grid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13074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7" t="25944" r="50000" b="42236"/>
          <a:stretch/>
        </p:blipFill>
        <p:spPr bwMode="auto">
          <a:xfrm>
            <a:off x="304800" y="4149306"/>
            <a:ext cx="2278632" cy="23276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 flipV="1">
            <a:off x="1823977" y="2532984"/>
            <a:ext cx="438150" cy="1616322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204977" y="2380584"/>
            <a:ext cx="57150" cy="1768722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7" t="32311" r="45506" b="53686"/>
          <a:stretch/>
        </p:blipFill>
        <p:spPr bwMode="auto">
          <a:xfrm>
            <a:off x="304799" y="954862"/>
            <a:ext cx="7848601" cy="1273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0" b="11096"/>
          <a:stretch/>
        </p:blipFill>
        <p:spPr bwMode="auto">
          <a:xfrm>
            <a:off x="4724400" y="3733800"/>
            <a:ext cx="3257550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3962400" y="2209800"/>
            <a:ext cx="51592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 such case we use trigonometry,</a:t>
            </a:r>
          </a:p>
          <a:p>
            <a:r>
              <a:rPr lang="en-US" sz="2800" dirty="0" smtClean="0"/>
              <a:t> Remember the unit circle for 2D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          Sin</a:t>
            </a:r>
            <a:r>
              <a:rPr lang="en-US" sz="2800" baseline="30000" dirty="0" smtClean="0"/>
              <a:t>2</a:t>
            </a:r>
            <a:r>
              <a:rPr lang="el-GR" sz="2800" dirty="0" smtClean="0"/>
              <a:t>θ</a:t>
            </a:r>
            <a:r>
              <a:rPr lang="en-US" sz="2800" dirty="0" smtClean="0"/>
              <a:t> + Cos</a:t>
            </a:r>
            <a:r>
              <a:rPr lang="en-US" sz="2800" baseline="30000" dirty="0" smtClean="0"/>
              <a:t>2</a:t>
            </a:r>
            <a:r>
              <a:rPr lang="el-GR" sz="2800" dirty="0" smtClean="0"/>
              <a:t>θ</a:t>
            </a:r>
            <a:r>
              <a:rPr lang="en-US" sz="2800" dirty="0" smtClean="0"/>
              <a:t> = 1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1035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917308"/>
            <a:ext cx="3443136" cy="3342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481542" y="1238932"/>
            <a:ext cx="13933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kern="0" dirty="0">
                <a:solidFill>
                  <a:srgbClr val="C00000"/>
                </a:solidFill>
              </a:rPr>
              <a:t> </a:t>
            </a:r>
            <a:r>
              <a:rPr lang="en-US" sz="3600" kern="0" dirty="0" smtClean="0">
                <a:solidFill>
                  <a:srgbClr val="C00000"/>
                </a:solidFill>
              </a:rPr>
              <a:t>In </a:t>
            </a:r>
            <a:r>
              <a:rPr lang="en-US" sz="3600" kern="0" dirty="0">
                <a:solidFill>
                  <a:srgbClr val="C00000"/>
                </a:solidFill>
              </a:rPr>
              <a:t>2D:</a:t>
            </a:r>
            <a:endParaRPr lang="es-MX" dirty="0">
              <a:solidFill>
                <a:srgbClr val="C00000"/>
              </a:solidFill>
            </a:endParaRPr>
          </a:p>
        </p:txBody>
      </p:sp>
      <p:sp>
        <p:nvSpPr>
          <p:cNvPr id="13" name="Line 4"/>
          <p:cNvSpPr>
            <a:spLocks noChangeShapeType="1"/>
          </p:cNvSpPr>
          <p:nvPr/>
        </p:nvSpPr>
        <p:spPr bwMode="auto">
          <a:xfrm flipV="1">
            <a:off x="850900" y="849226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5"/>
          <p:cNvSpPr>
            <a:spLocks noChangeShapeType="1"/>
          </p:cNvSpPr>
          <p:nvPr/>
        </p:nvSpPr>
        <p:spPr bwMode="auto">
          <a:xfrm>
            <a:off x="850900" y="3592426"/>
            <a:ext cx="2362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Text Box 6"/>
          <p:cNvSpPr txBox="1">
            <a:spLocks noChangeArrowheads="1"/>
          </p:cNvSpPr>
          <p:nvPr/>
        </p:nvSpPr>
        <p:spPr bwMode="auto">
          <a:xfrm>
            <a:off x="3273425" y="3476539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x</a:t>
            </a:r>
          </a:p>
        </p:txBody>
      </p:sp>
      <p:sp>
        <p:nvSpPr>
          <p:cNvPr id="18" name="Text Box 7"/>
          <p:cNvSpPr txBox="1">
            <a:spLocks noChangeArrowheads="1"/>
          </p:cNvSpPr>
          <p:nvPr/>
        </p:nvSpPr>
        <p:spPr bwMode="auto">
          <a:xfrm>
            <a:off x="381000" y="762000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y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848129" y="2068426"/>
            <a:ext cx="1905000" cy="1524000"/>
            <a:chOff x="6834187" y="4480560"/>
            <a:chExt cx="1905000" cy="1524000"/>
          </a:xfrm>
        </p:grpSpPr>
        <p:sp>
          <p:nvSpPr>
            <p:cNvPr id="20" name="Line 6"/>
            <p:cNvSpPr>
              <a:spLocks noChangeShapeType="1"/>
            </p:cNvSpPr>
            <p:nvPr/>
          </p:nvSpPr>
          <p:spPr bwMode="auto">
            <a:xfrm flipV="1">
              <a:off x="6834187" y="4480560"/>
              <a:ext cx="1905000" cy="152400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Text Box 8"/>
            <p:cNvSpPr txBox="1">
              <a:spLocks noChangeArrowheads="1"/>
            </p:cNvSpPr>
            <p:nvPr/>
          </p:nvSpPr>
          <p:spPr bwMode="auto">
            <a:xfrm>
              <a:off x="7467600" y="4699779"/>
              <a:ext cx="409575" cy="579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</a:t>
              </a:r>
            </a:p>
          </p:txBody>
        </p:sp>
        <p:sp>
          <p:nvSpPr>
            <p:cNvPr id="22" name="Line 8"/>
            <p:cNvSpPr>
              <a:spLocks noChangeShapeType="1"/>
            </p:cNvSpPr>
            <p:nvPr/>
          </p:nvSpPr>
          <p:spPr bwMode="auto">
            <a:xfrm>
              <a:off x="7558087" y="4800600"/>
              <a:ext cx="2286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3" name="Line 4"/>
          <p:cNvSpPr>
            <a:spLocks noChangeShapeType="1"/>
          </p:cNvSpPr>
          <p:nvPr/>
        </p:nvSpPr>
        <p:spPr bwMode="auto">
          <a:xfrm flipV="1">
            <a:off x="850900" y="849226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5"/>
          <p:cNvSpPr>
            <a:spLocks noChangeShapeType="1"/>
          </p:cNvSpPr>
          <p:nvPr/>
        </p:nvSpPr>
        <p:spPr bwMode="auto">
          <a:xfrm>
            <a:off x="850900" y="3592426"/>
            <a:ext cx="2362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Text Box 6"/>
          <p:cNvSpPr txBox="1">
            <a:spLocks noChangeArrowheads="1"/>
          </p:cNvSpPr>
          <p:nvPr/>
        </p:nvSpPr>
        <p:spPr bwMode="auto">
          <a:xfrm>
            <a:off x="3273425" y="3476539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x</a:t>
            </a:r>
          </a:p>
        </p:txBody>
      </p:sp>
      <p:sp>
        <p:nvSpPr>
          <p:cNvPr id="26" name="Text Box 7"/>
          <p:cNvSpPr txBox="1">
            <a:spLocks noChangeArrowheads="1"/>
          </p:cNvSpPr>
          <p:nvPr/>
        </p:nvSpPr>
        <p:spPr bwMode="auto">
          <a:xfrm>
            <a:off x="381000" y="762000"/>
            <a:ext cx="298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y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848129" y="2068426"/>
            <a:ext cx="1905000" cy="1524000"/>
            <a:chOff x="6834187" y="4480560"/>
            <a:chExt cx="1905000" cy="1524000"/>
          </a:xfrm>
        </p:grpSpPr>
        <p:sp>
          <p:nvSpPr>
            <p:cNvPr id="28" name="Line 6"/>
            <p:cNvSpPr>
              <a:spLocks noChangeShapeType="1"/>
            </p:cNvSpPr>
            <p:nvPr/>
          </p:nvSpPr>
          <p:spPr bwMode="auto">
            <a:xfrm flipV="1">
              <a:off x="6834187" y="4480560"/>
              <a:ext cx="1905000" cy="152400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Text Box 8"/>
            <p:cNvSpPr txBox="1">
              <a:spLocks noChangeArrowheads="1"/>
            </p:cNvSpPr>
            <p:nvPr/>
          </p:nvSpPr>
          <p:spPr bwMode="auto">
            <a:xfrm>
              <a:off x="7467600" y="4699779"/>
              <a:ext cx="409575" cy="579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</a:t>
              </a:r>
            </a:p>
          </p:txBody>
        </p:sp>
        <p:sp>
          <p:nvSpPr>
            <p:cNvPr id="30" name="Line 8"/>
            <p:cNvSpPr>
              <a:spLocks noChangeShapeType="1"/>
            </p:cNvSpPr>
            <p:nvPr/>
          </p:nvSpPr>
          <p:spPr bwMode="auto">
            <a:xfrm>
              <a:off x="7558087" y="4800600"/>
              <a:ext cx="2286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31" name="Straight Connector 30"/>
          <p:cNvCxnSpPr>
            <a:stCxn id="28" idx="1"/>
          </p:cNvCxnSpPr>
          <p:nvPr/>
        </p:nvCxnSpPr>
        <p:spPr>
          <a:xfrm>
            <a:off x="2753129" y="2068426"/>
            <a:ext cx="0" cy="15240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848129" y="2104939"/>
            <a:ext cx="1907771" cy="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Box 12"/>
          <p:cNvSpPr txBox="1">
            <a:spLocks noChangeArrowheads="1"/>
          </p:cNvSpPr>
          <p:nvPr/>
        </p:nvSpPr>
        <p:spPr bwMode="auto">
          <a:xfrm>
            <a:off x="2880258" y="2560869"/>
            <a:ext cx="110402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 dirty="0"/>
              <a:t>b</a:t>
            </a:r>
            <a:r>
              <a:rPr lang="en-US" sz="3200" dirty="0" smtClean="0"/>
              <a:t> = </a:t>
            </a:r>
            <a:r>
              <a:rPr lang="en-US" sz="3200" dirty="0" err="1" smtClean="0"/>
              <a:t>v</a:t>
            </a:r>
            <a:r>
              <a:rPr lang="en-US" sz="3200" baseline="-25000" dirty="0" err="1" smtClean="0"/>
              <a:t>y</a:t>
            </a:r>
            <a:endParaRPr lang="en-US" sz="3200" baseline="-25000" dirty="0"/>
          </a:p>
        </p:txBody>
      </p:sp>
      <p:sp>
        <p:nvSpPr>
          <p:cNvPr id="34" name="Text Box 12"/>
          <p:cNvSpPr txBox="1">
            <a:spLocks noChangeArrowheads="1"/>
          </p:cNvSpPr>
          <p:nvPr/>
        </p:nvSpPr>
        <p:spPr bwMode="auto">
          <a:xfrm>
            <a:off x="1342729" y="3505200"/>
            <a:ext cx="107753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 dirty="0"/>
              <a:t>a</a:t>
            </a:r>
            <a:r>
              <a:rPr lang="en-US" sz="3200" dirty="0" smtClean="0"/>
              <a:t> = </a:t>
            </a:r>
            <a:r>
              <a:rPr lang="en-US" sz="3200" dirty="0" err="1" smtClean="0"/>
              <a:t>v</a:t>
            </a:r>
            <a:r>
              <a:rPr lang="en-US" sz="3200" baseline="-25000" dirty="0" err="1" smtClean="0"/>
              <a:t>x</a:t>
            </a:r>
            <a:endParaRPr lang="en-US" sz="3200" baseline="-25000" dirty="0"/>
          </a:p>
        </p:txBody>
      </p:sp>
      <p:sp>
        <p:nvSpPr>
          <p:cNvPr id="35" name="Text Box 8"/>
          <p:cNvSpPr txBox="1">
            <a:spLocks noChangeArrowheads="1"/>
          </p:cNvSpPr>
          <p:nvPr/>
        </p:nvSpPr>
        <p:spPr bwMode="auto">
          <a:xfrm>
            <a:off x="228600" y="4343400"/>
            <a:ext cx="8077200" cy="2785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|V| = 5  and  </a:t>
            </a:r>
            <a:r>
              <a:rPr kumimoji="0" lang="el-GR" sz="32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θ</a:t>
            </a:r>
            <a:r>
              <a:rPr kumimoji="0" lang="en-US" sz="32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= 40</a:t>
            </a:r>
            <a:r>
              <a:rPr kumimoji="0" lang="en-US" sz="3200" i="0" u="none" strike="noStrike" kern="0" cap="none" spc="0" normalizeH="0" baseline="3000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noProof="0" dirty="0" smtClean="0">
                <a:solidFill>
                  <a:sysClr val="windowText" lastClr="000000"/>
                </a:solidFill>
              </a:rPr>
              <a:t>a = 5*</a:t>
            </a:r>
            <a:r>
              <a:rPr lang="en-US" sz="3200" kern="0" dirty="0" err="1">
                <a:solidFill>
                  <a:sysClr val="windowText" lastClr="000000"/>
                </a:solidFill>
              </a:rPr>
              <a:t>C</a:t>
            </a:r>
            <a:r>
              <a:rPr lang="en-US" sz="3200" kern="0" noProof="0" dirty="0" err="1" smtClean="0">
                <a:solidFill>
                  <a:sysClr val="windowText" lastClr="000000"/>
                </a:solidFill>
              </a:rPr>
              <a:t>os</a:t>
            </a:r>
            <a:r>
              <a:rPr lang="en-US" sz="3200" kern="0" noProof="0" dirty="0" smtClean="0">
                <a:solidFill>
                  <a:sysClr val="windowText" lastClr="000000"/>
                </a:solidFill>
              </a:rPr>
              <a:t>(40)  b=5*Sin(40)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5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r>
              <a:rPr lang="en-US" sz="3200" kern="0" dirty="0" smtClean="0">
                <a:solidFill>
                  <a:sysClr val="windowText" lastClr="000000"/>
                </a:solidFill>
              </a:rPr>
              <a:t>Also:</a:t>
            </a:r>
          </a:p>
          <a:p>
            <a:pPr>
              <a:defRPr/>
            </a:pPr>
            <a:r>
              <a:rPr lang="en-US" sz="3200" kern="0" dirty="0" smtClean="0">
                <a:solidFill>
                  <a:sysClr val="windowText" lastClr="000000"/>
                </a:solidFill>
              </a:rPr>
              <a:t>a </a:t>
            </a:r>
            <a:r>
              <a:rPr lang="en-US" sz="3200" kern="0" dirty="0">
                <a:solidFill>
                  <a:sysClr val="windowText" lastClr="000000"/>
                </a:solidFill>
              </a:rPr>
              <a:t>= </a:t>
            </a:r>
            <a:r>
              <a:rPr lang="en-US" sz="3200" kern="0" dirty="0" smtClean="0">
                <a:solidFill>
                  <a:sysClr val="windowText" lastClr="000000"/>
                </a:solidFill>
              </a:rPr>
              <a:t>5*Sin(90-40)  b=5*</a:t>
            </a:r>
            <a:r>
              <a:rPr lang="en-US" sz="3200" kern="0" dirty="0">
                <a:solidFill>
                  <a:sysClr val="windowText" lastClr="000000"/>
                </a:solidFill>
              </a:rPr>
              <a:t>C</a:t>
            </a:r>
            <a:r>
              <a:rPr lang="en-US" sz="3200" kern="0" dirty="0" smtClean="0">
                <a:solidFill>
                  <a:sysClr val="windowText" lastClr="000000"/>
                </a:solidFill>
              </a:rPr>
              <a:t>os(90-40</a:t>
            </a:r>
            <a:r>
              <a:rPr lang="en-US" sz="3200" kern="0" dirty="0">
                <a:solidFill>
                  <a:sysClr val="windowText" lastClr="000000"/>
                </a:solidFill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kern="0" dirty="0">
              <a:solidFill>
                <a:sysClr val="windowText" lastClr="00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114800" y="1182463"/>
            <a:ext cx="51592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 such case we use trigonometry,</a:t>
            </a:r>
          </a:p>
          <a:p>
            <a:r>
              <a:rPr lang="en-US" sz="2800" dirty="0" smtClean="0"/>
              <a:t> Remember the unit circle for 2D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          Sin</a:t>
            </a:r>
            <a:r>
              <a:rPr lang="en-US" sz="2800" baseline="30000" dirty="0" smtClean="0"/>
              <a:t>2</a:t>
            </a:r>
            <a:r>
              <a:rPr lang="el-GR" sz="2800" dirty="0" smtClean="0"/>
              <a:t>θ</a:t>
            </a:r>
            <a:r>
              <a:rPr lang="en-US" sz="2800" dirty="0" smtClean="0"/>
              <a:t> + Cos</a:t>
            </a:r>
            <a:r>
              <a:rPr lang="en-US" sz="2800" baseline="30000" dirty="0" smtClean="0"/>
              <a:t>2</a:t>
            </a:r>
            <a:r>
              <a:rPr lang="el-GR" sz="2800" dirty="0" smtClean="0"/>
              <a:t>θ</a:t>
            </a:r>
            <a:r>
              <a:rPr lang="en-US" sz="2800" dirty="0" smtClean="0"/>
              <a:t> = 1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1646580" y="3151141"/>
            <a:ext cx="308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kern="0" dirty="0">
                <a:solidFill>
                  <a:sysClr val="windowText" lastClr="000000"/>
                </a:solidFill>
              </a:rPr>
              <a:t>θ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501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917308"/>
            <a:ext cx="3443136" cy="3342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039492"/>
            <a:ext cx="4419600" cy="3513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0" t="58457" r="63103" b="32076"/>
          <a:stretch/>
        </p:blipFill>
        <p:spPr bwMode="auto">
          <a:xfrm>
            <a:off x="407635" y="1865269"/>
            <a:ext cx="3541143" cy="692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114800" y="1182463"/>
            <a:ext cx="51592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 such case we use trigonometry,</a:t>
            </a:r>
          </a:p>
          <a:p>
            <a:r>
              <a:rPr lang="en-US" sz="2800" dirty="0" smtClean="0"/>
              <a:t> Remember the unit circle for 2D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          Sin</a:t>
            </a:r>
            <a:r>
              <a:rPr lang="en-US" sz="2800" baseline="30000" dirty="0" smtClean="0"/>
              <a:t>2</a:t>
            </a:r>
            <a:r>
              <a:rPr lang="el-GR" sz="2800" dirty="0" smtClean="0"/>
              <a:t>θ</a:t>
            </a:r>
            <a:r>
              <a:rPr lang="en-US" sz="2800" dirty="0" smtClean="0"/>
              <a:t> + Cos</a:t>
            </a:r>
            <a:r>
              <a:rPr lang="en-US" sz="2800" baseline="30000" dirty="0" smtClean="0"/>
              <a:t>2</a:t>
            </a:r>
            <a:r>
              <a:rPr lang="el-GR" sz="2800" dirty="0" smtClean="0"/>
              <a:t>θ</a:t>
            </a:r>
            <a:r>
              <a:rPr lang="en-US" sz="2800" dirty="0" smtClean="0"/>
              <a:t> = 1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1481542" y="1238932"/>
            <a:ext cx="13933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kern="0" dirty="0">
                <a:solidFill>
                  <a:srgbClr val="C00000"/>
                </a:solidFill>
              </a:rPr>
              <a:t> </a:t>
            </a:r>
            <a:r>
              <a:rPr lang="en-US" sz="3600" kern="0" dirty="0" smtClean="0">
                <a:solidFill>
                  <a:srgbClr val="C00000"/>
                </a:solidFill>
              </a:rPr>
              <a:t>In 3D</a:t>
            </a:r>
            <a:r>
              <a:rPr lang="en-US" sz="3600" kern="0" dirty="0">
                <a:solidFill>
                  <a:srgbClr val="C00000"/>
                </a:solidFill>
              </a:rPr>
              <a:t>:</a:t>
            </a:r>
            <a:endParaRPr lang="es-MX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46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481542" y="1238932"/>
            <a:ext cx="13933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kern="0" dirty="0">
                <a:solidFill>
                  <a:srgbClr val="C00000"/>
                </a:solidFill>
              </a:rPr>
              <a:t> </a:t>
            </a:r>
            <a:r>
              <a:rPr lang="en-US" sz="3600" kern="0" dirty="0" smtClean="0">
                <a:solidFill>
                  <a:srgbClr val="C00000"/>
                </a:solidFill>
              </a:rPr>
              <a:t>In 3D</a:t>
            </a:r>
            <a:r>
              <a:rPr lang="en-US" sz="3600" kern="0" dirty="0">
                <a:solidFill>
                  <a:srgbClr val="C00000"/>
                </a:solidFill>
              </a:rPr>
              <a:t>:</a:t>
            </a:r>
            <a:endParaRPr lang="es-MX" dirty="0">
              <a:solidFill>
                <a:srgbClr val="C00000"/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87" t="33317" r="45574" b="22471"/>
          <a:stretch/>
        </p:blipFill>
        <p:spPr bwMode="auto">
          <a:xfrm>
            <a:off x="4830104" y="2736841"/>
            <a:ext cx="4090523" cy="3234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0" t="58457" r="63103" b="32076"/>
          <a:stretch/>
        </p:blipFill>
        <p:spPr bwMode="auto">
          <a:xfrm>
            <a:off x="407635" y="1865269"/>
            <a:ext cx="3541143" cy="692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52" t="33317" r="25183" b="53373"/>
          <a:stretch/>
        </p:blipFill>
        <p:spPr bwMode="auto">
          <a:xfrm>
            <a:off x="4800600" y="1562097"/>
            <a:ext cx="4120027" cy="973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95" t="69341" r="45574" b="22471"/>
          <a:stretch/>
        </p:blipFill>
        <p:spPr bwMode="auto">
          <a:xfrm>
            <a:off x="7543800" y="2971800"/>
            <a:ext cx="1376827" cy="598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039492"/>
            <a:ext cx="4419600" cy="3513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9833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5000" t="6250" r="13333" b="38750"/>
          <a:stretch/>
        </p:blipFill>
        <p:spPr>
          <a:xfrm>
            <a:off x="76199" y="2057400"/>
            <a:ext cx="8995064" cy="4038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07393" y="1241539"/>
            <a:ext cx="673267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u="sng" dirty="0" smtClean="0"/>
              <a:t>Slides from the class every day posted after class:</a:t>
            </a:r>
            <a:endParaRPr lang="en-US" sz="2500" b="1" u="sng" dirty="0"/>
          </a:p>
        </p:txBody>
      </p:sp>
      <p:sp>
        <p:nvSpPr>
          <p:cNvPr id="7" name="Oval 6"/>
          <p:cNvSpPr/>
          <p:nvPr/>
        </p:nvSpPr>
        <p:spPr>
          <a:xfrm>
            <a:off x="3657600" y="3276600"/>
            <a:ext cx="5638800" cy="12954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17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8100" y="1079944"/>
            <a:ext cx="92583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                So a vector can be defined by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Magnitude and angle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  </a:t>
            </a:r>
            <a:endParaRPr lang="en-US" sz="3600" b="1" kern="0" dirty="0" smtClean="0">
              <a:solidFill>
                <a:srgbClr val="0070C0"/>
              </a:solidFill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Its components  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3600" b="1" kern="0" dirty="0" smtClean="0">
              <a:solidFill>
                <a:srgbClr val="0070C0"/>
              </a:solidFill>
            </a:endParaRPr>
          </a:p>
          <a:p>
            <a:pPr marL="571500" lvl="0" indent="-571500">
              <a:buFont typeface="Arial" pitchFamily="34" charset="0"/>
              <a:buChar char="•"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Magnitude and unit vector </a:t>
            </a:r>
            <a:endParaRPr lang="en-US" sz="3600" kern="0" dirty="0">
              <a:solidFill>
                <a:sysClr val="windowText" lastClr="00000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3" name="AutoShape 2" descr="data:image/jpeg;base64,/9j/4AAQSkZJRgABAQAAAQABAAD/2wCEAAkGBhQSERMTExQVFRUUGB0YGRgXGB4eGBwfISAgHB8dHCQcISYeHiEjIx4gJC8gJicpLCwsGSExNTAqNyYuLykBCQoKBQUFDQUFDSkYEhgpKSkpKSkpKSkpKSkpKSkpKSkpKSkpKSkpKSkpKSkpKSkpKSkpKSkpKSkpKSkpKSkpKf/AABEIAHYAsAMBIgACEQEDEQH/xAAaAAACAwEBAAAAAAAAAAAAAAADBAIFBgAB/8QAOhAAAgEDAwMDAgQEBAUFAAAAAQIRAxIhAAQxEyJBBTJRQmEGI1JxFDNigXKCkbEVJENjoVODweHw/8QAFAEBAAAAAAAAAAAAAAAAAAAAAP/EABQRAQAAAAAAAAAAAAAAAAAAAAD/2gAMAwEAAhEDEQA/ANfuPU2SpT6rBmo1kvgASfZU9xwPZU88mNVu62/UsUsCCVSSbchbYj/NBzEt9tN+s7B+q8sJqVVYsVEGSKYV/FriBP0sjDyNV3qtEKzMWYJSqLddySDarypHuVhmYPTE+7QWTViAzIoHUeQG8EqRUxyB24HEj50rvKDJ1apsMLVdLe4QUQLjmARP+nzpbeCoACImmrKwk3QWepcCc4D4+Cp1F6LKqK2epUrI/d7lpQyyB7RcrKJ/VPnQObVClzSFNBSpqEG5QBkIs5BINueefOm0e0qkL0wLVAJm4ZJUNg2/rJyQmlt07V6lR8IHtYRloaoyIpH2YEx5j7nXreoszFQiwHZaa88uVFx8SUNRv6aTZ7tAxTdmqFlHYgJRLibmBDXOQoLC62AOQiczqVLaKuCCCEcH/wBRriMEL/LuMSJuMQYAB0vsdxL1OjkC0deosEkrgkHtxLMRAwpJmQNEXcAgqhDICS15YKR+qoVHe5OVpqQASJkzAAr7JF7Ge5xwvUEgzPfnBEAAC3n9pgNmFuAQXGVYpSMhiDi6svAx9WDws6kNvYBbiAzSxjByzFQR82jubPcZPAd7TAdRVFJXKzbWaBHjPtA4xYCZzGNBFqDoVKmmrLDiKYVhHgsSOcZnEnGrGpVFQfmUCVMXuqhjAEgkqrSZMmCQZyBqq225qGVoRdTb8tVeV/8AbvRSOALRdyNCfZK9z9lwMQzd0qMioBaOeAUkDzoGUoGqiup6tNeTSZnFO3gmkbaiefYxAOV1WbzbreriabpNUvTYNTqIwtFQG3N3DgDMZE6d21asStRaZFRACKVR2VmD4bpVIBnmAxumMtqdZx2VUUlCZqKBFVSO1yABBz7wLcqDMwSAdxaganWhllFBaO0/SwgRBLSHEYkeRqO42tpanWLOFqBAKphpEsFEe6ZmTPtI8nRf4MVBUBplk9zoh+gObjTK8gq19uOWEC0DS+83lRAGqAVAgBLKAFJpt7gPhwQxiQckAZ0HvUoh6dSovbUqL3LK00dbVgGcYcNIx2LGBjtqTVamzKywapVWkEG5iUIyOHYR8AHR22SVKbUDTlRVpEKOStRikjn2XFQR4VNF2VJ3oU6zQGNJLogwzNUpOY+LVUmT40Hm63AcqKSMWQmplovdnpqDGTarkH/Lou23FldEZg1OqqALYDIeo/tMAjAUf4bdUvpdRmpmrDU6tUolOcSqr+2JqFf9B/azo1hebId0NFaZfuACl7Vbh7yQrkfYfeAstv6lT65rU1FlNSiThepVa2SSDNtOn7hMqY86cpb6k4NNxYajKLJiAaZKIQotVAsORPN0zrNenIYQ/wDSpqq+LHNgT7Tw3cPpb+oS9safWNSvVYKlN6zG8AOXGF6gECTaWsOAFSfGgsae4JSkz2uabdFwCWV1IBQLMe9AQrfUyrweKXfQSaIYDpravdh6bB7J49pCwx4vzgYff0pqy3IYrgBWS2FqwS3IMT3XArEnuXkhUqewJVndpWmMsxGaBZrgwEmaTypI8M0iCNAuapLs5Ld6Q1qntBEFRgYCsCpM5DfGrVtrUKhXFNlUM85guxIcZ5MMWIHISB86nQ9GZAQWuCVCmMmwm20nyCHVl/wnOovXBqUC1w6lWjUFQiJBVwWHwYdJ8TP30DO3SK9VVWfa45iVzTVpHdLQf3aJxpXYMgat1HYCgAWPuBAUyFjBMOQcyWrD4176fumARlntp1K1xY94SjSK9ScwHq3R8rqypUui+2FWkxuKJAUQSAzYAySB3sTOVjQU1FGVHLwxUAmARaFyxqTkuS8QDAuWMkgO9QMaj9IlaYUdwBF58KFOWghbJtUe4sSRo9FELstRvh2yZXDMtNPJe0yzHgssfTo/8S1t9PtOIVIgQQD0wcG3g1G8kgTjQIUqFfqlijJTcgkQOvUYQQxw0BfpEYmYxpauOi7KlJuvdcKdIBJWe4u73u5+3kTA04Nz22s7qpkkkEO0nJlTcS3i4ibcAARpWgoytJXooWJJI/MJzi0tJMZlliPJ0HtfaMKdrJUWYZQy03wTk2lFeRnAIJxoJ3D0yKZuqEAgoFtJB4ZYNwj70iM8+dFoLQDv+dBVbjTECZ+CjFScGCY/fQq1dENgaoysZRXVWjHAKPg4wLSSTieNAxYlSgelBwJpC2REZemDYbf1BVBHx7tV/qAqlRuFU3qfzSpLYEw8YLKeC03C0qSSFbXlXbq1RTRKS0ZXtYOcq0Y6bMMwTYxwChMabZTtyCJYEfmDyfBNMvxjBRuSLWBMEhU0vW7ah7TYpvcLJhSBfAMfy2IYMRkMG0x6ptBTlEbCS8yLQVBWoqjBKsr3AZgKB4GndztbQTRKCrQHWXFvU28EMP2WSIbiSv0DU9uaVOttGdh0KqEK4Aj2FeeQAGCn+3xoK3ZV7dvtahRo/JVhPaBQ3AUt+5Dr9+06h6PUqNTYcTSQLDZZjVZvjlQwxnk6um25pO1AwaadaAYlm6tI3DxMOJ+41Xej+lTXpqHhFNc1CAMWwqpz4NQfAM+Y0COy2lppIzWpSNMuXmGuPUcZgsAFiYjtI86Ps90S1zUyFc1AqkQ7PVYye0SosAUk5AV45B16u7bcbWrUYKiVqrEVObUpjJz8zhRiRHnROmKVMrV6jmmCbQ4uueKgpmBh2JBcnhacTF2gVFerAPYalRiyBu2EVgL7QCqCVn79NQB82CgJTSiZlQKhJNrhWIJepiVLsAZa5xChQSQdKbfcFZptPUUqGCEAq5gqpPNoAAC8/cBSQzSqJcpRlqVM1DUQk00YdsgkWs4GEZsCZUMToLLbzeysGp2ZcMJek0zcBzUpHksOfcLWBmaVHo12SaZdiWuEWNIEMRw14hanBwjgc6jV9AdqpprUuCtNP8wTSM4gGKgH29sT2toe4pq7im4WlXlrVU30XI56beDJP5ZIMzEEkEPKe8p0z7StGsj04+qmysJQx9VGDH9IWPMufiTbQaFSy2oNs+AMAoOpEDHJxpCp6mtCRuqZlwL0aFJIHZVE4uAFrEcqFMSCNdtPxdTL1SSGVqPSBgBu3A+ZMMQSMZHxoL30n0tKadRwSKlKbcmQEpsR8RFOPvOg16LSlRnxt0mrIJ7qnuCjyxllEfrHxoO7/FNOpRuBkJSqLIyCZUACMkkL/wCdJbf1NVandc6Uz1nA+pgAlPnDZl+fcR8aBza7XqpXeooUK1omZIMXAWkckBMEYTkc6jQZ3Eklb+L0IDiRYqgAtZOcCD+yhdD3m6FSmqqwpUgxXEQqrAdyT9gwX5uc8DQKvqaFytMmnC9rOYeGEXLPk93ecIoP1MToDPuNvQZg79bcBrQlKS5acgGCKQ8lR3gQWbxqHVW4doRGJPTtFMOT/U35jcZYK3MyNe097RQJ0xbgItLb4d1HDVah7kQnPiZ5bzKpvwhCrTqqzGXG1RmqN89StWA7JBGJ458aBWpWBUIp21IDxVaVn5W6mk/2YaaO4pqE5CuLmeiQaZHxLEj9lZjyIGj7Xdl2tH8RMZBr1apI84pqUBHxIOp095TZoFVLuBT3CPTYH4DsLl/8j7aANbYUrh20wKwuSp0z06igzDEEsrAZJbtYZxmI19uw/IrAMagNNKhF1GqMxTcjIqASEfB8HXnqSFTYAPd30bipuiZUkBHIjlbTBz4IqaPr9IM1O1m21XFWi8yrD3dPhlYDuWOYPBAOgnRVqaUtwhDGhhsSWS2DzPvUZmO9D5aNe+u+jU+/bq0UyjbqgwPaVYAPHjt7SAOFuOiVfU0Qv3EsO0txdIhXM/JVC4yCwVh7jpet+IUsoW00HSL2KZBWmyyVyMjDKM5wCOYBwUHat1S383Yu6xz1UVVe6RyGUZ+2otRak1es1ql6O5ec/WwIC4yWLU+7mANUm3/Ez0gKasQKbOUkSILENJOTM8f0jzzX+s/iao60+A1JAB7haxC8x+mwQDOYONBrxTShQpqkMKS9CmCBDsJNSoBgqrVAoJ5IpQOdMURTopeitSLJIZlJqd5uZrQf5tSIVTwqzMSBkvS/Vlr1UjHSVRTp2yoA8sT29skgsYJZmMyFOp3Oxqohe4IpJL1qs0/dyAWIYzEGo1pPGBC6DNbh+uQXDKMs9EGLVJx1njFwGQO4rAELGnW3dJomgarIQe5enthiA1hALKgJtXjP3z7TNNEIQGsRPf7aecSDEn72gTwXjQk9RpSEZlqVAQyrSgLIEE2UgFYjBF9Rj50Gvf1falFZKxouskDpBj45DpjiYUqPjSW/3n8QzQ+0qZg9Sm9I/wB2z94Nxj4PGtZ6nUNOmS7LUPKBkPgZ/lgmfvGscdzu7XqKzrTzFSrVZUj7S6z5zHxoMx+NPSdwgpioQZzTBqX2cL7yQWH3YTPGj+j/AIGd1gOwmRAlY5IHGMmeMffnQvWnM0y5eopUlXY1QTmRaKjGePjI+2tf+C94KNJbiCTKwCLgSYiAPn7fH76Cpf8AAhpfzKtNDmzIVSBETPkScf6aZpfguR21GgEEWtMmCwj/AOCcGZxjVr6qE3NegGdEp03FVMElxPcOI7gYH9+Zxptx6xSUGWEcYI5PiCeft99Bh6H4IlalzMyq0ZDFWyJIAHcAIUdsCDz4D/wIAsr5GQyoQxI4DMYwARGJOIxGr2r6gGYSViWNzQwUKOMwBP6Zx99Fqb5CyqsIWPb45yFCrUUE4jnIyNBSp6DCvaJnkGnUNQRwRDU4/eATbGq3dehEcPXz7yu2Cg/b5J+SS2rvcUnuAaGVpLKiOyk/cw5H7XAT5PGqrebtWN1OUIwIvY4MZW4eeDGgWpek1BB66IAuXeUcjkSQhzmIn505V9Kd0INenWHADU1qEAgcFkB+ckzjVb6jTq1aYppVq9pw5BSnPBDWgsRn5586rPRvTWp1GIqUWmCRHUPkHtZkEfYzOg0u29FxZeXB5DACPM85H9hH+zg9AAARlbAGJIP6Rh/MH9R/Yc6lsGW0C8lCSVAZFpj91WRJMnBkRnTw3ihSS0gqBczmmTAxHIMebo8Y0HD8FUmAD8GIFwk/cD7/AHk4+QDolf8ABVGXaY7ZyYHx3Zkgnk+Y0+PXkVYvUHxx8jtHAiME+CdFqfiOniCe5oJbjiYEyM/28nQZzd/gnb05BtUc9xwfEnE4GJ+T99Vv4i/BaJSZ6Yg8loNzfuCCRicEfbzIud9vaVSolRqkdNpUCIkNcCGiciJHBAj76r/xP6zTqUisj8wQII8kTA+JI8HmTwNBkPwyQm6SkRhjcCtHqMCQItDi0HPutMR551qt3s3Ytale/I6lZO85yQ1YsEmPpQfbGsl+Htoy10ZXZXY3dltQgnkQtrkkAwuY+RxrY+qb6VtO4pVKghf+Y2cEYgKbu7PzPI0Ce9p9OiA77V6rYbrTWqkNi1iGmCMhVEGNApemVnYWlqgUdg/hxSojE5llc545xzoh2eAi0aTg5J2xYAce5SKoMfqgYOoek7KmGYWURapkvukvzi1Sg/cwUXOguW3L1LnqVKFNAJZ6t1c/YCbKVxnARSP30JqF9RWpq7mQeruFDVBIx0qUBKc8AuJ+FOgbSvLOVkWm01Bgr8lJkhvLVWACA4FxjXvprRUdboNSQHIMIpMMR5BYDliXP27iAD+LaQqobC5FPBqu03vGVU4kDJLYUYwPOZ2/pm4Ct2MwC3iyZKywNoP+39IJ1tdjtlAVmp20ktFOmTBADDpq39VRoqMPARQeY01S31zVqyj8lCtEQcHLXgEf1Wn9ydBl19ErzdBuW5STniVx4gsVHH1g+NF3vplZbIqRMgsGJJKnIMYMoQ0+STrS0avUWpFwZmtViAFZnQEfHD0xP7/fS+734F1ZEYojUazKo4QgB+P0iD9+mdBnKPoe47wwdnp/GZmGXg9xMFZxFgK6JT9OrMqWkWOOJ7ieVA4BmCbYHBjKkC/bdCnUsRsOhRHEgFWaaTXDwGIpknAgTHkb7kj82kvaGIdDA6dSQXpsG4DHvVuFYTwxkKRtq1YMoc9QL7TdKg5iBN3+JSXE5RhnXuxol0Ada60zLq1yV6Lj7FhIYcWET+2rfdqKsPIp1GEpWQ9jt4DoSAjHPbcCGBtJ0rU6cO1S5mmHNFZBb/uLKmZ+l1nnuOCQWbb0KLlTXW48KNtVXBkZBNs/4QBj76KrUbTYBW7Z70tWIuUwxZmbxlQMY8aLsvVFZSBUpkEXGkNnYx5ySwZcfOdEf1gghKIPVIICtMrBABllW2AZhQk/q40Cqen1TJA6dsn82VMYCmBLKgIxgFzAUa9PojP2lx1WeIBHa8Yp/EgS1o9oyxJCqbVqjElb3RQJqVSVWtVY9sqB7AJtDNEDABOvWM3hpChSt6RFFWiaSMx7q9TF9ThfnGgodv6C9Vwq3ItSqKKG4G4LJeqP8Kgn9NzjGNN7X8M1mrMlNyAEFRzcPrchaY5AICkf5f6tWTVemC4hKjp0qIwBt0iboMAYgn9qc+QBNUqU6VPpkguDWhxJJJFPbqfiFWc+f76Ckr/hmrVoq4IYOWJgWWzcAfOOwnz7ifjVbufwjujtxWhjSVbp7WIScMoGTi1oxxrebTcgUq1DJK0lpJbzIVkDD4JManT9XtZ6JlqSMKLrEkjo8cebT/voMd6b+GayVmZrWCllKzDkqoa0ciSsEAjx4ydWXq2/JRXFQPSi1anUKOh8ITJIJnAe4HwRg6apu4fq5tdRcwzmnBlM5dcuMdyl15A1L/jqUWqhqSlGe2tSUCwnBDJJEFg136WXOGB0Gc22whhejhp5NRg65ntggsJzKWnxb4NptQ7B2TcsZkOrNSLhp4Y1EkZP1BTHkzOg1NkXRl25CqWZUWorMj4PYDN1MD75GMxnQNrHSVKiMOmBIMdZLsKhZjLjyLrc4u8aC33G/pliwUBSCadIDKhZN9QyB25sTEEliR7tJ0N/TS4PAKgsihomYtv7fcyggnAWnIAF2TblEDkQWIaCqfyhbgAk5cipMSYZlZmwDCO3IdXLL23gli3fUGIzkhTbxyQKYxnQXO533/LisXVumGqKCwmpUgqpOeCZIP8AUvxoFUrVoU6CALDFGKiRKmGbH/cYHP69Vao5apTBA+kk5Eyqgwc33BvtKqOSdSpVFQ2hmtCtTa0EEqoxb4MsjH5IUZGgs956n02pUaUOFvqrnJ73Mk4wDEf/AEdTrwHJULbUapRbuAVpPUpox8B1YqD4J0hvQqw10hWoholgyNTLfvANbx8aV3VdRSa0hrJRlwQVpmMmcMFKwfh/toLLa7q5/wCFqAKJ/JLmFJNwqUW+zwSDOJQjUKHqZaqytioh6SsVJZwR/LrrhXdRxnuFxUyVlSvWDEs7Al1ElsXGBbUmYUstsj9QcfB0Hc74Lbe/Us/LrKBh1wVb23SgAmMgBWBiBoDf8PemVqUTTCPyt3sXggMMMlwEFvaTawBzp1t2zMeoaK1fa3UREqwBgB/y8/Yj4wRqsrUHZpRjbdd3sq5giCSSlxBi2oLXBFpEwGN9URQqv1aCssgEI9Fh57HvWMfQ45iNAdqtVCUK7mmTJAbdUbc/BqM5A+yp8Aa82tZS9yo25Y8qjVIUg+XZkQ8ZAU/340nQ2lxMPRUcWIQbgfIFFiyx8cCNMVUrMwpLXvMsbckAR9UsePhoURk6Bv1HfgXitb1FUQqm2lRLQASF9zCTbIunjywHvt+iqrtZ09vDU0cggk+52Ez5mIzk+33jqbMVUa10IpY6wHYhHvWj9LVOAapkLwDwNeU9iz1KLEBGe7vYAsEkDIMEuxyZEsIBtAgh5WpvUg1IsbsqFj3Rl2kiO5hdVcDCqqL5jVrtfVbqtMubVc9aCO2mgFtBDHxcHP3qrqqeqlQFYant6akMxIkhsx8tUrFQxnNojAbTvqHqdPrUoCoilXaSThWDFZ8wKb4+yzwNBL0euqol5hmJK5NxIkATxOP/ANGgHco7lgRG4qKyibcrASfOUVl/do0Nts1Nb6iw+XYNBsW2sxxAglWhf2+efdxTLU1yFCK5hgIDKA4BHmI+fB0DVXcF9qtC78ynVcoM3yjG0i0HJIIn5YA+7Su8ppXRGak5FRLqlLymAbVn6ktkA/TjziPXYG5JuWo1RWMWWVQrMDE+xgpJwe1ucaGAGqsqXI9MJUgOCGF0FwMe24YOO4jEZBVKxpCxx1grW0qqBlbkMATM3CDAOe1gszjyqwZ6lyRCknINMoYJLEhSA6mLgLTHMgR6aVIipVpm0koHpAklDkqwUjKjuIMcYPBIhW2zOGYYDBunBGHbDIrMcIxAYKTAJjBGgsaqvSK2KF6sBRaBAbtCgcwUEfqJLeS2upMsq4buVgSYJUQ0MRHuaRIEcT4A0GkSSrIAXJBUMCO4g2FiZyqqDEwDUWBiTOrtIQEB2FtoH2VBIgQeEMwZz9xoA06TMEZRFoFSzgi4s4uPBParAfJJ86ht5BAVOp1QySeZakCAD8Fj/r++mK9ZparfaapMTmJut8YABUecIB50Gpv2pU0fHYBzxi1QDPKgkffPOghX2x6dQdQK9oYYEQKSBVGCPpEZ8aWevYAFCywDySYaT03EngAMsSOADxpvcFgfynMVJoqcRcA1gHwY7f8AJxI0oW6jQ4JUgO8NlZHtwDBgGDJmV8xoJVnlBxcGcwQJVVPchXEWsJiZUssyGOgPWpuVBWZK3oD3jIAIiLhBhWBm1oJMA6L/AAVyk1ZNVDNV1iW+Kqm0iY5YSGE3RGoNQapNNyCVJNjdt3wUbGHAOCYuUHHkBpQDMz0qqBlPaatyF1XwbeCJhhABIJgcmx2tKq1NlYFTM2oTZM4ZXxTEzAaSfkeNJQ7K3TptWKxIVirESYiAytIwQwDAggzoFrIwNRGgEgBarBlmLVemTKg4EQoMDOgsDWtYCRczcBO8/APbDZxeoI/1OpNtrmN5VSAHPXckH79OmVQsD4KEZydQo7jvBR1NM8QA4jIN3Uq2iMDk6juNmGvvh6a917LTJwZFxiCMHAnA0FlRqMz3IoiSR1Kq38ctDFKdMDgTcc88anSoJa5Uh1IJZwTNTMinP0p/21gvwT40srIVUlSQWimhByZgEK03ETyVK8YgajV2DliFqMCZYICIVZ7qjggdx4APAj9QUBHbjtNNb0XEQADJKmo4n68LTBGFLKBEwCs6EPUqwqhx57SqFSESRLA4QHyAx+rQ91UqK1UogbFlwZTgNAUsOCCQO0AFnIHtEOVNu4Cz3MrABfvwon9yL3Hhio+ACe4rqQeqRUevULMLhEWdNf3jqzHBFPRvT9ySQ0gCmSLSsk+4Gfpzb9wf9x16bSKSlJQt3M30BVDGRIJuYgE+SfjS525XbuyFrAHIUsQbYLEfOBUUknzOgYo0Sagi1aNJ3ZC3b3qzdhA+mA0n/wAZGup1z1FYh1UIQpen7ZABR5Bxaxkkn5xjTL0kCijV/wCpUZWY/rxUqFPgZIu455Gl9hukd6OWFXEYJb2KGUWyMXSBERB/cBsJh6bLeGCW57QxvRx5cAPBn6REToNJArG3tp1KVzUsMkk2uqmeZUERM3n7DTu7VlCGxRTBRA5IZkcA48cntjHC/q0DbxfUoszU3LMygiSCAHYpExIK9pHKgxI0Gi3lZCCrXkik9W/6u+oV/aVUGDmCR8aUq0ASEEgTbzxeAWI+ZBC54CiNdrtACp6eHuwBLpV8/qjOc5Q4xhj86XTY30EcmLw1GPul1p44h+Pkf315rtANdm1wmCFq1hIJBVqbSGSB8k5JkXHnSyqql1ABUFUAI8lmDA5yrMgOcr412u0B6VQUmoEYWtQVkYe5QAfcJALQFFwIm2Y7jpXc02WqabhF6gDL05IKGCAQ3tYGCCJgzzJntdoJ7agzW01aZPVS8SbcqRcIdCTyAWGJFpxou22zOKbwL37UNxwQtxUkgm2QYbnjGTrtdoPa2yU4i4v23Ozs04kkqyTwIxONFXYlafVlYJgWghyIgSXaoAf2412u0DW9pyBBZQEUmXLliQGWfafactODwMDS1Gu3TqYUYUhsyLmZcAEQVhiGLMxJEnGO12geqbfooqAkw4YExgwwDYABKhWKj2ghcZMB/h7qFS3AIpKmTIViFEnyQx44yx5Ou12g7d1RTZ5ZrGUlVEYFNWP7SWKn4xHjJN0IpZAKOQpz3gO6IQDESZEmB7fvjtdoGKxV6bFlUxTFWY7peVgGZEAa8TZBmIHa9N6bSotHtZRwZ4UgzMiPjHa7QdvvTyVrUg2QkqTIWDAaQsGZSZn54nQHY1a/cSoBIhYi9RaeRgQ8AjPauMZ7XaD/2Q=="/>
          <p:cNvSpPr>
            <a:spLocks noChangeAspect="1" noChangeArrowheads="1"/>
          </p:cNvSpPr>
          <p:nvPr/>
        </p:nvSpPr>
        <p:spPr bwMode="auto">
          <a:xfrm>
            <a:off x="0" y="-546100"/>
            <a:ext cx="1676400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59" t="54942" r="52865" b="40628"/>
          <a:stretch/>
        </p:blipFill>
        <p:spPr bwMode="auto">
          <a:xfrm>
            <a:off x="6129337" y="2267813"/>
            <a:ext cx="638175" cy="572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51" t="41900" r="48142" b="52471"/>
          <a:stretch/>
        </p:blipFill>
        <p:spPr bwMode="auto">
          <a:xfrm>
            <a:off x="6029325" y="4343400"/>
            <a:ext cx="1771650" cy="727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28" t="46835" r="45904" b="48328"/>
          <a:stretch/>
        </p:blipFill>
        <p:spPr bwMode="auto">
          <a:xfrm>
            <a:off x="4329114" y="3331579"/>
            <a:ext cx="2705100" cy="625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3" t="58646" r="51829" b="36198"/>
          <a:stretch/>
        </p:blipFill>
        <p:spPr bwMode="auto">
          <a:xfrm>
            <a:off x="5181600" y="2229226"/>
            <a:ext cx="847725" cy="66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884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1143000"/>
            <a:ext cx="8915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</a:rPr>
              <a:t>Vectors: </a:t>
            </a:r>
            <a:r>
              <a:rPr lang="en-US" sz="2800" dirty="0" smtClean="0"/>
              <a:t>Two ways of describe vectors by components or by magnitude and angles with respect to the coordinate systems: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/>
              <a:t>In 2D one angle is sufficient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 smtClean="0"/>
              <a:t>In 3D two angles are sufficient</a:t>
            </a:r>
          </a:p>
          <a:p>
            <a:endParaRPr 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63235" y="3505200"/>
            <a:ext cx="910936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prstClr val="black"/>
                </a:solidFill>
              </a:rPr>
              <a:t> All </a:t>
            </a:r>
            <a:r>
              <a:rPr lang="en-US" sz="2800" dirty="0" smtClean="0">
                <a:solidFill>
                  <a:prstClr val="black"/>
                </a:solidFill>
              </a:rPr>
              <a:t>the following describe the </a:t>
            </a:r>
            <a:r>
              <a:rPr lang="en-US" sz="2800" dirty="0">
                <a:solidFill>
                  <a:prstClr val="black"/>
                </a:solidFill>
              </a:rPr>
              <a:t>same </a:t>
            </a:r>
            <a:r>
              <a:rPr lang="en-US" sz="2800" dirty="0" smtClean="0">
                <a:solidFill>
                  <a:prstClr val="black"/>
                </a:solidFill>
              </a:rPr>
              <a:t>vector: </a:t>
            </a:r>
            <a:endParaRPr lang="en-US" sz="2800" dirty="0">
              <a:solidFill>
                <a:prstClr val="black"/>
              </a:solidFill>
            </a:endParaRPr>
          </a:p>
          <a:p>
            <a:pPr marL="457200" lvl="0" indent="-457200">
              <a:buFont typeface="Arial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Magnitude of 5 and angle 30</a:t>
            </a:r>
            <a:r>
              <a:rPr lang="en-US" sz="2800" baseline="30000" dirty="0">
                <a:solidFill>
                  <a:prstClr val="black"/>
                </a:solidFill>
              </a:rPr>
              <a:t>0  </a:t>
            </a:r>
            <a:endParaRPr lang="en-US" sz="2800" baseline="30000" dirty="0" smtClean="0">
              <a:solidFill>
                <a:prstClr val="black"/>
              </a:solidFill>
            </a:endParaRPr>
          </a:p>
          <a:p>
            <a:pPr marL="457200" lvl="0" indent="-457200">
              <a:buFont typeface="Arial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|V|=5, </a:t>
            </a:r>
            <a:r>
              <a:rPr lang="el-GR" sz="2800" dirty="0">
                <a:solidFill>
                  <a:prstClr val="black"/>
                </a:solidFill>
              </a:rPr>
              <a:t>θ</a:t>
            </a:r>
            <a:r>
              <a:rPr lang="en-US" sz="2800" dirty="0">
                <a:solidFill>
                  <a:prstClr val="black"/>
                </a:solidFill>
              </a:rPr>
              <a:t>=30</a:t>
            </a:r>
            <a:r>
              <a:rPr lang="en-US" sz="2800" baseline="30000" dirty="0">
                <a:solidFill>
                  <a:prstClr val="black"/>
                </a:solidFill>
              </a:rPr>
              <a:t>0</a:t>
            </a:r>
            <a:r>
              <a:rPr lang="en-US" sz="2800" dirty="0">
                <a:solidFill>
                  <a:prstClr val="black"/>
                </a:solidFill>
              </a:rPr>
              <a:t>  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en-US" sz="2800" dirty="0" smtClean="0">
                <a:solidFill>
                  <a:prstClr val="black"/>
                </a:solidFill>
              </a:rPr>
              <a:t>5 &lt;</a:t>
            </a:r>
            <a:r>
              <a:rPr lang="en-US" sz="2800" dirty="0" err="1" smtClean="0">
                <a:solidFill>
                  <a:prstClr val="black"/>
                </a:solidFill>
              </a:rPr>
              <a:t>cos</a:t>
            </a:r>
            <a:r>
              <a:rPr lang="en-US" sz="2800" dirty="0" smtClean="0">
                <a:solidFill>
                  <a:prstClr val="black"/>
                </a:solidFill>
              </a:rPr>
              <a:t>(30), sin(30)&gt; = 5&lt; 0.866,0.5&gt; = &lt; 4.33,2.5&gt;</a:t>
            </a:r>
          </a:p>
          <a:p>
            <a:pPr lvl="0"/>
            <a:r>
              <a:rPr lang="en-US" sz="2800" dirty="0" smtClean="0">
                <a:solidFill>
                  <a:prstClr val="black"/>
                </a:solidFill>
              </a:rPr>
              <a:t>     We can check magnitude: </a:t>
            </a:r>
            <a:r>
              <a:rPr lang="en-US" sz="2800" dirty="0" err="1" smtClean="0">
                <a:solidFill>
                  <a:prstClr val="black"/>
                </a:solidFill>
              </a:rPr>
              <a:t>sqrt</a:t>
            </a:r>
            <a:r>
              <a:rPr lang="en-US" sz="2800" dirty="0" smtClean="0">
                <a:solidFill>
                  <a:prstClr val="black"/>
                </a:solidFill>
              </a:rPr>
              <a:t>( 4.33</a:t>
            </a:r>
            <a:r>
              <a:rPr lang="en-US" sz="2800" baseline="30000" dirty="0" smtClean="0">
                <a:solidFill>
                  <a:prstClr val="black"/>
                </a:solidFill>
              </a:rPr>
              <a:t>2</a:t>
            </a:r>
            <a:r>
              <a:rPr lang="en-US" sz="2800" dirty="0" smtClean="0">
                <a:solidFill>
                  <a:prstClr val="black"/>
                </a:solidFill>
              </a:rPr>
              <a:t> + 2.5</a:t>
            </a:r>
            <a:r>
              <a:rPr lang="en-US" sz="2800" baseline="30000" dirty="0" smtClean="0">
                <a:solidFill>
                  <a:prstClr val="black"/>
                </a:solidFill>
              </a:rPr>
              <a:t>2</a:t>
            </a:r>
            <a:r>
              <a:rPr lang="en-US" sz="2800" dirty="0" smtClean="0">
                <a:solidFill>
                  <a:prstClr val="black"/>
                </a:solidFill>
              </a:rPr>
              <a:t>) = 5</a:t>
            </a:r>
          </a:p>
          <a:p>
            <a:pPr lvl="0"/>
            <a:r>
              <a:rPr lang="en-US" sz="2800" dirty="0">
                <a:solidFill>
                  <a:prstClr val="black"/>
                </a:solidFill>
              </a:rPr>
              <a:t> </a:t>
            </a:r>
            <a:r>
              <a:rPr lang="en-US" sz="2800" dirty="0" smtClean="0">
                <a:solidFill>
                  <a:prstClr val="black"/>
                </a:solidFill>
              </a:rPr>
              <a:t>    We can check  angle: </a:t>
            </a:r>
            <a:r>
              <a:rPr lang="el-GR" sz="2800" dirty="0" smtClean="0">
                <a:solidFill>
                  <a:prstClr val="black"/>
                </a:solidFill>
              </a:rPr>
              <a:t>θ</a:t>
            </a:r>
            <a:r>
              <a:rPr lang="en-US" sz="2800" dirty="0" smtClean="0">
                <a:solidFill>
                  <a:prstClr val="black"/>
                </a:solidFill>
              </a:rPr>
              <a:t>= </a:t>
            </a:r>
            <a:r>
              <a:rPr lang="en-US" sz="2800" dirty="0" err="1" smtClean="0">
                <a:solidFill>
                  <a:prstClr val="black"/>
                </a:solidFill>
              </a:rPr>
              <a:t>arctan</a:t>
            </a:r>
            <a:r>
              <a:rPr lang="en-US" sz="2800" dirty="0" smtClean="0">
                <a:solidFill>
                  <a:prstClr val="black"/>
                </a:solidFill>
              </a:rPr>
              <a:t> (</a:t>
            </a:r>
            <a:r>
              <a:rPr lang="en-US" sz="2800" dirty="0" err="1" smtClean="0">
                <a:solidFill>
                  <a:prstClr val="black"/>
                </a:solidFill>
              </a:rPr>
              <a:t>v</a:t>
            </a:r>
            <a:r>
              <a:rPr lang="en-US" sz="2800" baseline="-25000" dirty="0" err="1" smtClean="0">
                <a:solidFill>
                  <a:prstClr val="black"/>
                </a:solidFill>
              </a:rPr>
              <a:t>y</a:t>
            </a:r>
            <a:r>
              <a:rPr lang="en-US" sz="2800" dirty="0" smtClean="0">
                <a:solidFill>
                  <a:prstClr val="black"/>
                </a:solidFill>
              </a:rPr>
              <a:t>/</a:t>
            </a:r>
            <a:r>
              <a:rPr lang="en-US" sz="2800" dirty="0" err="1">
                <a:solidFill>
                  <a:prstClr val="black"/>
                </a:solidFill>
              </a:rPr>
              <a:t>v</a:t>
            </a:r>
            <a:r>
              <a:rPr lang="en-US" sz="2800" baseline="-25000" dirty="0" err="1" smtClean="0">
                <a:solidFill>
                  <a:prstClr val="black"/>
                </a:solidFill>
              </a:rPr>
              <a:t>x</a:t>
            </a:r>
            <a:r>
              <a:rPr lang="en-US" sz="2800" dirty="0" smtClean="0">
                <a:solidFill>
                  <a:prstClr val="black"/>
                </a:solidFill>
              </a:rPr>
              <a:t>) = 30</a:t>
            </a:r>
            <a:endParaRPr lang="en-US" sz="2800" dirty="0">
              <a:solidFill>
                <a:prstClr val="black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781800" y="2209800"/>
            <a:ext cx="1905000" cy="1304780"/>
            <a:chOff x="6834187" y="4699779"/>
            <a:chExt cx="1905000" cy="1304780"/>
          </a:xfrm>
        </p:grpSpPr>
        <p:sp>
          <p:nvSpPr>
            <p:cNvPr id="10" name="Line 6"/>
            <p:cNvSpPr>
              <a:spLocks noChangeShapeType="1"/>
            </p:cNvSpPr>
            <p:nvPr/>
          </p:nvSpPr>
          <p:spPr bwMode="auto">
            <a:xfrm flipV="1">
              <a:off x="6834187" y="5091494"/>
              <a:ext cx="1905000" cy="913065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Text Box 8"/>
            <p:cNvSpPr txBox="1">
              <a:spLocks noChangeArrowheads="1"/>
            </p:cNvSpPr>
            <p:nvPr/>
          </p:nvSpPr>
          <p:spPr bwMode="auto">
            <a:xfrm>
              <a:off x="7467600" y="4699779"/>
              <a:ext cx="409575" cy="579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</a:t>
              </a:r>
            </a:p>
          </p:txBody>
        </p:sp>
        <p:sp>
          <p:nvSpPr>
            <p:cNvPr id="12" name="Line 8"/>
            <p:cNvSpPr>
              <a:spLocks noChangeShapeType="1"/>
            </p:cNvSpPr>
            <p:nvPr/>
          </p:nvSpPr>
          <p:spPr bwMode="auto">
            <a:xfrm>
              <a:off x="7558087" y="4800600"/>
              <a:ext cx="2286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3" name="Line 8"/>
          <p:cNvSpPr>
            <a:spLocks noChangeShapeType="1"/>
          </p:cNvSpPr>
          <p:nvPr/>
        </p:nvSpPr>
        <p:spPr bwMode="auto">
          <a:xfrm>
            <a:off x="1066800" y="44196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76200" y="6174462"/>
            <a:ext cx="43254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 smtClean="0">
                <a:solidFill>
                  <a:prstClr val="black"/>
                </a:solidFill>
              </a:rPr>
              <a:t>What if we use the cosines? </a:t>
            </a:r>
            <a:endParaRPr lang="es-MX" dirty="0"/>
          </a:p>
        </p:txBody>
      </p:sp>
      <p:sp>
        <p:nvSpPr>
          <p:cNvPr id="8" name="Rectangle 7"/>
          <p:cNvSpPr/>
          <p:nvPr/>
        </p:nvSpPr>
        <p:spPr>
          <a:xfrm>
            <a:off x="4114800" y="6172200"/>
            <a:ext cx="6248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prstClr val="black"/>
                </a:solidFill>
              </a:rPr>
              <a:t>5 &lt;</a:t>
            </a:r>
            <a:r>
              <a:rPr lang="en-US" sz="2800" dirty="0" err="1">
                <a:solidFill>
                  <a:prstClr val="black"/>
                </a:solidFill>
              </a:rPr>
              <a:t>cos</a:t>
            </a:r>
            <a:r>
              <a:rPr lang="en-US" sz="2800" dirty="0">
                <a:solidFill>
                  <a:prstClr val="black"/>
                </a:solidFill>
              </a:rPr>
              <a:t>(30), </a:t>
            </a:r>
            <a:r>
              <a:rPr lang="en-US" sz="2800" dirty="0" err="1">
                <a:solidFill>
                  <a:prstClr val="black"/>
                </a:solidFill>
              </a:rPr>
              <a:t>cos</a:t>
            </a:r>
            <a:r>
              <a:rPr lang="en-US" sz="2800" dirty="0">
                <a:solidFill>
                  <a:prstClr val="black"/>
                </a:solidFill>
              </a:rPr>
              <a:t>(60)&gt; = &lt; 4.33,2.5&gt;</a:t>
            </a:r>
          </a:p>
        </p:txBody>
      </p:sp>
    </p:spTree>
    <p:extLst>
      <p:ext uri="{BB962C8B-B14F-4D97-AF65-F5344CB8AC3E}">
        <p14:creationId xmlns:p14="http://schemas.microsoft.com/office/powerpoint/2010/main" val="106527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" grpId="0"/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7" t="45199" r="41789" b="12272"/>
          <a:stretch/>
        </p:blipFill>
        <p:spPr bwMode="auto">
          <a:xfrm>
            <a:off x="766150" y="2667000"/>
            <a:ext cx="7692050" cy="3520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04800" y="1030069"/>
            <a:ext cx="82234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As we talked before,  often there are more </a:t>
            </a:r>
          </a:p>
          <a:p>
            <a:r>
              <a:rPr lang="en-US" sz="3600" dirty="0" smtClean="0"/>
              <a:t>than one way to solve a problem</a:t>
            </a:r>
            <a:endParaRPr lang="es-MX" sz="3600" dirty="0"/>
          </a:p>
        </p:txBody>
      </p:sp>
    </p:spTree>
    <p:extLst>
      <p:ext uri="{BB962C8B-B14F-4D97-AF65-F5344CB8AC3E}">
        <p14:creationId xmlns:p14="http://schemas.microsoft.com/office/powerpoint/2010/main" val="197220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AutoShape 2" descr="data:image/jpeg;base64,/9j/4AAQSkZJRgABAQAAAQABAAD/2wCEAAkGBhQSERQUEhMVEhQSFxcWFBQSGBcUFRIUGBUYFhYUFxgYHiYeGhwjGRgWHy8gIycpLCwsGR4xNTEqNScsLCkBCQoKBQUFDQUFDSkYEhgpKSkpKSkpKSkpKSkpKSkpKSkpKSkpKSkpKSkpKSkpKSkpKSkpKSkpKSkpKSkpKSkpKf/AABEIAOMA3gMBIgACEQEDEQH/xAAbAAEAAgMBAQAAAAAAAAAAAAAABAUBAwYCB//EAEIQAAIBAgMECAQEAwUIAwAAAAECEQADEiExBAVBYQYTIjJRcZHwI4Gx0UJiocEUUuEWM0NyggcVNFNjkqLSJKPx/8QAFAEBAAAAAAAAAAAAAAAAAAAAAP/EABQRAQAAAAAAAAAAAAAAAAAAAAD/2gAMAwEAAhEDEQA/APuNKoN77dtiORZtI6SsMQ2YZcu7JydCDlpcQ5QTXht47UesQKocWrlxSF7pm4tpCpc9okI0mAQrafhDoqVQbFte1fxItMvwVGd1kOJsIAiQQssSGkTxEKZAj7Jte3KQHXGDdiSkHCTbJ0aFGF7sNGXVAGS2YdPSqDYdv2w2bhu21FxUVlwowBYlw4wlyTAUNE54gKjjeW2ksBbWBGFmtuCw6pnnCWABZwFjESsiQNKDp6Vyuw7w26bSsggpb6249tsUx8Q4QQsziWJ8DBBzk9N9/XNj2F9otKLlxGsAIRGMPft22WDoSrEDwMUHQ0qNu7bhetJcUMocA4bilHXxVlOasDII8RUmgUpSgUpSgUpXKby6XXhvGzsNjZsWP4l2+7phSyuHGQiEvPbVRjw5sMiM6Dq6qN7b1u27ttLdvEDDOSHMrihgmAHtBQxzykoPxSLeqvem+epuW06vGHjE2ILgBu27QMHvGbgMZZA8YBCus9Ib2ZdQAAX7Fq63WJn2UJYaRm7Ad5eyNTFTpZtED4alwJZOruriBuukkmeqCKhdpDEhlyBMVm10+xJbb+GufElgJEi0BYOPTX465GFOEwxlcWdi6YE3AvUCb1xZ6plbCht7JDMwEMf/AJC5nCIWAT2cQWB3ttAs2W6tWuXbjJCrcCgFLptsQe0gxKkkyACc9KgNv/aWE9XgXGpkJdlUBIbrJEZM1okKdOsX8OKpGxdKHuWmuC2gHWbKqrjmE2jqTLMsjEFuzHLUiCc2umE2Gu9UZBsYFVw+JdoZVtk4QSG7WagMcssUig13d9bQUYFCrAAELauYyGAPWgyQkKe52jiVhOWe7ce9b9yUuFSUYK1wWnVXZlW7hUBiAAhYYiYkpxkVrbpeZtr1BVry2+rDuFBZwhKlwpQYQ+gJYxksEGtOzdM1ZituypxHsMLirbdoY3CXjCYYRiUsCTrOVA3x0kv2rrIAgWWCubV26Fi07gMFYMzMVEBREYoJIzhnpVtvVs3U21bHhCta2k9X2doOF8IzM27Ildcfd7SYrTZOliXesc2Stuzba8txysdm2pbkpi4RIJyxThkS2DpabhANgrDIlyWzQ3LjW0hWVWOaiZCkA6GIIbtzbwvXNovC5kqYlVRbdAIvXFUlnyclFRpWMmGUEE3tKUFBvfaNtVyLCIyYlgnWGXQ/5XQzlmt0ZrhJr1su2bSbhRgshGuThHZ7TrbtkB9SMLTInC2k9m9pQc7su17aXTEgwEdoFRikKuc4xqWb8I7n4Zged1Xdsa6puqypkGHZjS/mdDMmzw4DmT0lKDnE6TGySm0q3W4cWG0oIC9pQSS2QY2rrgmAoIBIOtxsG8RdxFVYKrFQxiHKsyNhgk5MrDMDTKRBr3tGwW3MvbRzGGWVWOHXDmNOVe7WyopYqiqXzYqACxGhJGvzoNtQt9bvN/Z71kObZvWrlsXBmbZdCocCRmJnUaVNpQcj/sx6HXd27GbF68LzG4zjDiwW1IUBFxZx2S2gzY+Z66lKBSlKBSlKCNt+2dWkgYmJCoumJ2MATwHEngATwrzsGwC2ucM5kvciC7NGI+IGQAE5BVHAVot/FvlvwWJVfA3WHbb/AEqQoPi1wcKsqBVfvHedq06LcBLPGEhGcL8RFBZgCFGNrevnoCRYVD23dFq66PcUlreawzqO8jwwUgMMSIYaRlQc/a6RbGLdt2srbXK7DWoKXW6jCygoAZ65e3IiORw7v977MerGz7N1pJmyRZ6u2LhsdcD1jLCSuAEjMTocLRKt9ELCkRjChQFUXLoYEG3DC5jxiBZtKACAAG1xVJt9HbIuC4FbGCCCbl0wQqrIBaJKooJ/EJmZMhoTeeyhbyBBhtsEuItucTu+ALhAzLPlmM9dM6jX+kGxJauMyRaLfFmywVnZesOIFc2wiTOeg1IFT9t6P27guRiV7uHtlnYrgfrEwy3ZAbOFKxwg51ptdErPULauBrmE4i2J0ZnNo2maUIIlCVidDnOtBG23eWyhlTqVuFytpgLYkKL62FBlYwh84J0WQDUW7vnYbtxh1KsbRm4zW8KiWSwQ3Zluy/dI/BnBAi7PR2xLHAZYhicbziGGCDikQVDZfiLN3mYnTa6J7MulsxhVcJuXCoRTiVApaAoMQsQIFBqsb92bHIRke6VRybDq0nCtsXDhkTjQCf5h4GNW6t+7I4Y2EUW1VncqmHCbQtMAVC5kLcUjw01BAsLHR2wogITJUku9x2Yoysss7EmCi6nRQNMq1WOi1i3bdLasmO2bcl3uFVKLbyxsdFRB/pFB52jpVaW1dcB5tCSjI6NJgKO0MpLJn4NNWOwbX1qYoiSwjXuuV/aq9+iezsIZGae9N27280Pb7fajAkTMRAirLZtkW33QQDwkkaljAJyzY+wKDdSlRd4bwFlQzBmlkQBBiOJ2CjkBJ1NBKpVHf6ZbOuGC74v5LbnCPi96QIzs3BGsjSpH9ptnxYes7XZ7OF8XaZEAjDM4riAjUYhMUFpSqj+1VgM6sWQ22KnEjwYLgsIB7M27uZjK2x7udb9n39YfHhuD4WIvIZcIXvHtASBkcuBB0IkLClVT9J9nBwl2DQDhNu6H7TqijDhmSzrlE9oHTOtS9MNmzm4VgMRKt2lW2bhdYGalQxHjhaJiguqVF2zawLNy4Axwo7QqsX7IOSrGItlkIkmqfoDvXaL+xW22u21q+k27mLD8RkyNwYSYniMoYMIEUHRUpSgVG3jtfVWneJKjsr/M2ioOZYgfOpNc5vbpHs/8bY2JryC8x602ycyFBa2sjRi+FgsiQh8QCF3u/ZOqtqkyQO03F2ObOebMST51IrQ23Ww4Qugdu6hYBmgYjC6nIE+VbWuAakCZiTrGtB6pWk7Wg1dRkG7w7pMBvInjWf4tJZcSygBcSOyDME+Gh9KDbSvHXrIGIScgJGZgmPQE/KtSbwtkkC4hIwyAwMYiQvqQQPI0EilRr28rSFQ1xFLAlQWAxAEAkeRYetbuvWYxCZiJEzEx5wR60HulYDDxrNApSlApSlAqFvd7QtE3xNsFZEFs8QC5Lmc4qbWnatkW4hRxiVtRnnyyoOetjYBjADTZLM0i/M22dGMt3gGvPOZHbxHga8bLvPYTdyGEs9tUYlsN1j1dy2ygHxNoSQD3RoMrt9xWDPw17UkkSDLMrkgjMHEiNIzBUEViz0fsIQVtBYIIiRoAANcxAXLTsrlkICB1Wx3cBwz/ABGF1kXFLhutIMGDBFy7IPByGEGKsre57K4otjthg0yQwYKGBBPEKvpWveG5UuWurWLZVCltgJNtSACBPAgAHlVcOi7gAdaCAtsFXVirYFZe1DgwMQYKIAKgiDJIWKdH7IbFhJbs5s9xiSjh1JxMZIZVzOcADTKvCdGdnGlv8OCMTxhwdXhjFphmPCWOpJNoKUGFWP1OZJ1M8a+fbB00vJv27u3+Hmy2K6LvaBWbQuF/5erL4l4dptZyP0KlApSlArjv7EbNtG83291brLBW0oxdhmW2CXZeJhwsTHY0NdgzQJOQGvKq/o+vwEYgg3ZumdQbrG5B8sUfKgp9g/2a7DY2hr9i01l3UqwtXHRc2DSuEymkQpAjKKm746Mi9bwqxBFq9bXGTcnrUK9prmIkCZznQcMjeUoOZ2noNbcybjg65EgYixZiApAAMkQM4ykjKpH9lwgvG20tdwEBsIANu695QSFJIx3G1B7MCNSb6lBzGw9B7aCyWY47eEtghVYrbsIMgADB2e2RIjUQMoxa6CIAQbrnE6OeB7KPbIkGSCrnIkgEaRlXUUoKS70VtsthZ7Oz2+rUYUhh8MgnKBBtg5eNaE6F2xd603HYgKACFOHDcS4CMsjKkGIkNnJzPRUoKHb92Xbd0XNm/wAS4vWzghE1IUNwLFmaO0SZrZu47V1i9diw9rMdTBOJ83AMgR1eELP4sROtXVKBSlKBSlKBSlKBSlKBSlKBSlKBSlKBSlKCBv26V2a8V72Bgs6YmGFZ5YiKl20CIBoqCMzoAOJPKoO+81tr/PetA+SuLkc5wR5E1ru7Ou1G4lwYrC/Dw8Lrx2y0ahZCgfzB5zCkBu3N0g2fa1ZtmvW76o2FjbYMA3gasK4bdHQK3umxe/g7t1etPxXulbhRYKq6rhCzbJxZjtDEDPZwzeiW8ttRWTenVhhcNu1dtoyrdAOEOxnCpcwQIWZAEmQA6ylKUClKUClKUClKUClKUClKUClKUClKUClKUClQt6bTcQIba4puIrdlmIQnMgD5ZkgDM56Gi/3tttwCLRtQUx/CYsf+H6xUxHCM3vjEZEJlOtB1VK5Zd/7WUnqDiA06m92vispeJ7OG2FfAc2xQDINdBu+8721NxcDkKWUYoVioJEsBMEkTQc7ub+LXeu3K4B2S4LVy1LdpXFm3bYqv8rFWGuRTTMmurqt3j2b2zv4s1o+VxcQ/87aD58qsqCq3xdAu7OTojXLp/wAqWLiEefxAfka37jtFdntBu8VDPzuP23PzdmPzql6ZXiCoCm5jtXLYQfiN2/stnXUCLhBYZgEkVznRXdm97d/ak27aiE2lmGzXUZLrW7gl8du2ylUtlAwwmIIHZ4gPpF60HUqwDKwIYHQgiCPSoO6Wx2TbudtrZa1cxQceHLE3A40KsR+aKpejPQ29s63Fv7ff2rG+MOSbbglQrAkMZEKsDIDPKpabjtDamVg7rdthwLly7cGNGwuxDsROF7YB1gHSglXmOyjFiL2BqrHt25y7DMe0v5T2vAnJa3/7+sYFfrUwMrOGns4EEuxPADOZ8DWbO5LCHEti0rfzBFDc84mvG9dyJfUgypwXEUqSMPWIUYwCOBoFzpDYXW4MxMQ06wViJxDiuo4gVld/WSbgDg9UFLkZjtsyqAR3iWRlgTnlrlUW/wBD9mcyySSMySSScWMsSdSWJNSV3BaAugBgLwwuMTERidoAJgS1xyY1xGZGVB6Tftgsyi6hZASygyQBqYGZ+WucaVqTpNYLMuOMOCSQQO2pYegViZ7sGYisno5Yz7J7SlT230JYnU+Lt61oXofswj4ehRhLEwUDKsAmB2WYZeNBt2jpPs6YJckXMRVlVmU4XW2cwNcTqI41uub+sKYN1RmBnxJDMCDxEI5kZDA0nsmD7jtHq5B+EpVO02SthkHPPuLrUdeiuzgscBlxhbtNmMDpGvBXcDwxZaCAsF25C5thhjEyvEQEJ9Bct/8AcK31Tb73I1w47D9TdYqLjglSyKHAEgHMMytpngAOWmN3bsvpcU3LmNRi/wAS5KyzmSIi4WDLrATD2RnQXVKUoFKUoFKUoFKUoK3fd+6iobILEM2IBccqLN0iRr3xb0M8OMGh2npFtiIpNpAzsqohRgXY9SCM3BAJuXO0RC9WAZLCuwrBUZZaZjkaCktbx2nqLbtbXEzMLgwuuBMRi4VaGAwjMRMkRXux0qsuqsuI4wSsCcRxhAoIMElmUZGBIxFZE3BWRBzB4VX393bOiS6W0RQRLQAqk+J0z9OFBjfAL7MzKDiUC6qt2TitkXVBnQ4lAz/Wp9q4GUMMwwBHMHSqk73GHDs9l2AEKSvVWxlAjGJI/wAqnL5Txv8As43LvPZbV5Nr2mZcdUpm/hUSGKknsqeyQkZRwzoOq3007bsiiMi+InKJHWLHiT/DuOVael3SW1st7Ylu45u3iLYRS2N+ra2LYjRi11YmBrnlWradxG7eS9cv3i9vu4RbRR/9RYd4/inmOHra9zG61pnvXXNi4LtrrFtEK4UoGOG0rGFdtW1zOlB1VV29OzcsXNIudWx44bowgeXWdUflPCoq7RtC/jt3R4OjWz/3riA8sB8+Fc//ALQt47Q+w3P4db9jaLTJdtFV6xHZGxFSUxCMIJGMAYgtB3dKjbuHwrY6zrYRR1kz1kKBjkEzOuvGpNApSlApSlApSlApSlApSlApSlApSlApSlApSqneO3lmNq02GB8W6sE28pCLMjGRnocIgnvLQbNv3sQ3V2gHf8THuWspl4zJ8EGZ4wM6gjZJYPdc3XBkFgAls9rO2gEKdc82jLERrts2lQYVhQCeefaliSZYnUkySZJ417xc+J+Xez19xQZ+/wB89Kff7Z6Unnx+9J58ftzoMfccNe7np7+gfbhr3c9Pf0YufEfPu56+5oG5+Hz7uevuaDPvz05UPH3OvKk8/wCunOjHXP3nzoIzbKVYvac2mOZAE23OZOK3p5suFjGvjP2DeuI9XcAS74fhuRq1snXmNV45QToZtc+H/tlr7ivG0WlcEN5gjIqwxQVMyCPHzoLulVm7tvOLqrplv8N8h1qgZyBkHGcgRIzAGYWzoFKUoFKUoFKUoFKUoFKUoFKUoFKUoK/fG2siqqQLl04VJzCACWuEcQo4cSVGU1EsWwigA+JJJkk5ksxnMk5n9uGuxd624b0iDKWvAWwe9rq5GL/KLfgZkYufvPXOgwX5jj8tfzcv04cGLmNT8tfzcv04cMluY4/vrnp9vRi58T++uen29AYufH786YufH7c/c+uZ58ffGk8+P25+/qHnFzGo+en5uf68eINzB0+emna5/r65xcxqP20z0+/qDc/D9tM/c+oMXMffy7VGbXMe5/N7j0YufvlnQtrn7z0z9/QMM+uY0+/5uXLT0Ftcx7n83L9PQza5jT7/AJtft6ZLa5j3PPX7egatqsBxBMEZqwjEjiYZZOo55HMGQSKn7r2/rVMwHtsUcDSQAQRyZSrDk1Riefv11qMbvVXUuT2Xw2rg82i02uod48nPgKC/pSlApSlApSlApSlApSlApSlAqBvzaSlhypIdoRCOFy4QiH/uYVPqp35m+zA/8xmj/LZuQfkSPnFB4sWgqqq5KoCqPAAAAH5V79/XWgGmXvnlSOXvPXKgx/X99eVPuf315Ujl4/vrlp780cuJ/fXLT35hn70+/wBqRy4++FI5cftyoMfcftpyp/T9tOVI5cR+2mWnvyAcvD9tMvf0DPv/APKNx9+OlCOXvllQjXL3nyoMNx8vv+tZPH34/rWGGuQ0+/LX7+ojXL3ny9z6hk+/fjWra9mFxGQ6OpUnwkRPnW0jl79NaAcveXLWglbo2w3bFtzAZlGMD8LjJ1+TBh8qmVUdHm/v14JeMDwx2rd0/wDm7+xVvQKUpQKUpQKUpQKUpQKUpQKpd6f8VZ5Wr2vH4mz6eUT6VdVT73SL+ztrIu24/wAwW5i+XVRH5uWYZC6ZD3H5aYeXvPXs+/qC6Ze8uVMPL+uvKgxg5Dj89dezz/XjxYeQ1Pz1/Lz/AF48RXkOPz73L3Pqw8hqfn3uXufUM4eXH78qYeXH7cvf0Ry4/flSOXH7cqCHvW7dS2TZtLdcHus/VBREyG6tpggZR8xGUDodtl69sdi5fRVdrVlsQYObmK0hNwgW1CEnPDnHjlldYeQ1Hy7vL3HoC8vD5d3l7j0DOHkPfh2aFdch7n8v319WHl/TTlRl1y958vc0GGTXIaff8vPnr65K65D3P5efPX1wy65DT/2z09z65K65D3OenufUM4eQ9/KgXkPccvcegry9+OlAvL3lnp7ig8bkyvbQI16ppGmdvDhOQ7QwTEaMvjAuap9wd/aDp8RF9LFoz/5R8quKBSlKBSlKBSlKBSlKBSlKBVX0gSES5/yXVz/kIKOTyCuW/wBIq0rVtOzi4jIwlXBVh4giDpyoK0DTL3lzp789ai7suMbaq/8AeJ2LnCXUAExOhyYcmB41Kn3Ouv5vf0DB8vH597LWs/c/PvZa1gn9+OuuXe98oyT9Tx11y73vlGQZ+/3yp9/tlSfr4+eWtJ+vj5Za+/qGPlxHy7uWtB5eHy7uWtJ+o46aZd73znMD+3HTTI9r39Qz78tKNx9xrSfc6aa9qhOv301/N7+gYYa5cP8A2z1rJ45e886wx18vHTXPvfb9MhOv301z73v6B6Pv71j39M6yT7n9daibxJKi2pIa98NYOYxd9xn+FA7f6eeYTejazYFzjfJu88L/AN2DzFsIPl4VaV5RAAABAAgAcANBXqgUpSgUpSgUpSgUpSgUpSgUpSgpt52ururdE4LkW7kaBv8ADf6oTzTgK9evr56Z+/pa3bQYFWEhgQQdCDkQao0tm0wtOSwMm02csgHcJ4uoOv4gJzIaA3E+fHj55Dte/pmfPjx88h2vf0H58dJ56e/Cnrx8eenvwoMz56+PnlrSfPXx8stff1euv3p66/ag8z58OPlke1758QPnw1Ommva9/XPrw8eWvvxoPnw1nlr78aBPn66eedCddfXTXn7+mfX340PHX3NB5Y66+vnn3veXyyTrr6+eevvL5G46/rz9+lDx19z79KDPr6/1rxua11jtfOaxgs8ezPbuAzozAAckBB7Vaja69zaE9WuV5sxIIPwlPiQQSRopjVpW9RAAABAGQAyAHhQZpSlApSlApSlApSlApSlApSlApSlArTtWyLcXC4kZHiCCMwQRmCPEVupQUF7FZMXTNv8ADeyAGoi54NJ7whT+UwGkR58eHny95fO2ZQRBEg5EHQiqi7uLBns7C3/0mzs8e6NbRz/D2dZU0HqPPXw8+VPXX7cqittbJ/e2rlvPvKvXJ4khrakgc3Va27PfW4JtsHE/ghuI1gZH35Bs9eHDy1y95/IPnw1Hlrl7z+Qr56jUeWZ7PvlGRVnxOnDXTPu++UZA9fT65UPHX08+Vatq2pLY+I4SYjHC4jw1GZ5Cft4XaGf+6tXHkd64OpT59YuOPJG+4SG466eHny0/p89FlW2ierJW1obvF9ZFrlw6zT+We8JFrcIbPaG63/pgYbI8AU/H5uT4gLpVqBQa9m2ZbahEGFV0H7knMknMk5k1tpSgUpSgUpSgUpSgUpSgUpSgUpSgUpSgUpSgUpSgVC2vdFm4ZuWbVw+LorH1IpSg0Ho5YjsoU4gW3uW1U/lVGAX5U/s5Y/EhedRdd7itzZXYg/McBSlBJ2Pddm1natW7Z8baKnh/KOQqXSlApSlApSlApSlApSlApSlApSlB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BUSEBQUEhUUFRUUFhQUFhQUFBQXFRUVFxUUFBgXHCYfFxkjGRUVHy8gJCcpLCwsFR4xNTAqNSYrLCkBCQoKDgwOGg8PGiwkHiQsKSwsLSwsLywpLCosLCkpLCwsKSwsKSwsLC8pLCksLCksKSwsKSwpKSwsLCwsKTUsKf/AABEIAMYA/gMBIgACEQEDEQH/xAAbAAEAAgMBAQAAAAAAAAAAAAAABAUBAgMGB//EAEQQAAIBAgMFBQMJBgUDBQAAAAECAAMRBCExBRJBUWEGIjJxgRORoTNCUmJygrHB0RQVI1Oi8ENjksLxB3PSFiQ0g7L/xAAaAQEAAwEBAQAAAAAAAAAAAAAAAwQFAgYB/8QALxEAAgEDAwEFBwUBAAAAAAAAAAECAwQREiExQQUTIjJRIzNhYnGBkSRCocHhFP/aAAwDAQACEQMRAD8A+4xEQBERAEREAREQBERAEREAREQBE0eoALkgDmTYSGdtUzkhNQ8qal/iMh6mAT7zF5UYzbjILmmKd9PauAx8lTeJlHiu1OJY2ooneyXuM5byAYX/AC4iAX+L7R0UJAJqFTZlp95lHMjlJmGx9Op4GDWAPodDPN7K2Xi7b1VaSHI2GTE82tcacM5dU9k67zXuLDdAW3PreAWDVlGRIHqJlXB0N5827WbBRqbU8HUrUqymwdqrutuOTE/2JedgfaUqIw9RhUKAsahLbzknUg5DgMuUgVxTctKe51peMnr4mJhmk5ybRPBYn/qwtPEnCvg64rbwXd3qWd72YEtbdIGs91SckAkWJGl726X4wDeIiAIiIAiIgCIiAIiIAiIgCIiAIiYJgGZi8g1dqAkpRU1XGRtki/bfQeQuek1/djVM8Q+9/lpdafkeL+pt0gG1Ta63K0w1VgbWQXAPJm8I9813K7+JloryTv1P9Td0einzk6lSCiygADQAWA8pxxmOWmM7kk7qqPE7cFX+7DjAItTZ1FBv1e9bMtVO/wDjkPQSHW2lUqn2dBSo0JOTAfWuLU+HAtnoNZrSoVMQ+8xyU23l8KHitH6T86h0zC8bV3aztcmzPZp7PuVUqbrKLlHFrFh84G5JOt4PpKpbIG+UW1Spl7R2F6dPkADm720DE21PKXmDwCUr7ubHxO2bN5n8tBwE8pS7d0FoL+zq7lhfvjcJJ1d+NzrPPbQ27Xr/ACjkL9Be6vw19ZJGm2Val1CGy3PomM7RYel46i3HAd4/CVNXt9Q0UMetrCeDXDzoMPDo56lZ3c+iRaHa6Ek943OfdOpkzZ+3UouHO9bMEFWFxyzE8+aEyrMOJtM99mQg9cOfr/hIr6fEl/B9Aw3bbDvqSvmJcYXHpU8DBugOfuny1qAdWe1yttMjprymMNjgPlC1x4SMmHqLGTqb6LOOfUkVZrGrrwfSMd2fo1q1Ku6A1KV91rDMMCCrc1zvbpNv3c1PPDtu/wCW1zTPlxQ+WXQzyeze11VOPt0GobKovrxnrtl7apVxem2fFTkw9JInkmjUTN8LtEM24wKVALlG1tzU6MOok2RsXglqCzcDdWBsynmp4GR8Pi2RxTr5k+CoBYP9Vh81/geHKfSQsYmAZmAIiIAiIgCIiAIiIAiJBxePO97OkN+px+ig5uRp5an4wDti8ctMXY65AAXZjyUDMmRP2epW+VvTT+Up7x/7jD8F95nfCbPCHfYl6h1c/go+avQfGSxANKVBVAVQFA0AFgJ0iYMA443FCmhZvIAasTkFUcSTYSnSi1WqQxs1rVGU5UlOYoUz9IjNmGfldZtXxJdhUGfe9nh1OjMcmrHoAD6A28QlnhcOtKna+lyzHVjqzN1JzgGzslFLmyIo8lUCfL+2mOXH1aXd/h0WYrfVybZnkMtJP7U7fbEPuLcUhpr3/rHpylVRoSaEVjLM2tXk3pic6WHkqnhpIo4eTKeHnbkQxpkEYabfs8shh51p4UHneQzqqCyyaNHUVH7KeAMmYXZdjdrHpLWnRI1N/wAoZZjXF9OeYx2RepWsY+Jkb2fKR6+BVr3UZ8bZycyzQrMtSlF5TZdcU9miqw2ylptvAk5W8pzxqGn/ABaZKMDwylqRONWiGBB4yaF1UVVVJPPr9COVCDg4xWPQuezna0VrU6tg/A8G/Qy/xOGV0KON4HX9RbQ9Z8kr9x8tLAi3Ce+7KdovbD2dQ/xBofpAfnPTbSipx4Zn0azy4T5RZ4PEMjexqm5tem5/xFGt/rjjz152sBI2PwntEtfdIO8rDVWGhH96XExs/GF17w3XU7jryYW06EEEdDOS2S4iIAiIgCIiAJgmJX4rENUY0qR3bfKVB8z6q/XPwGfKAMRimqMadE2sbPU1CfVXm/4ceRlYTBrTXdUdSdSSdSx4nrM4bDKihUFgP7zPE9es7QBERAEgbTqEhaS5GrcE/RQeNvdYebCTpTtiPl6+tv4VP7uWXnUP9IgHbA0g1VnHhpfwaYGgtb2hHqAv3DIPaXHZexXjm/lwX1lrSUUaAB+YuZ5m2Z8yfxnj6tUuxY6sbzOvq7px0x5ZJTjkg7QQbo88vdOFClLDE4feAA1vryHGaJhypsf+ZL2dUj3Sjnfco3VN943jY6UKMn0sPOeHSWNFZebOYROH7PNCltMpPYSXiNmqU3kFja/nOXvyS6fQqFq5Z63tOOPNly4yRSQXN7eRnGpTu27nb8JlypwjVz0RNmTgcqGI3stDN2WYo4PdNybzdhKVx3ev2fBNS1afEcWE5MJ3YSPiKwUXY2Eq6W3hEucLLPP7dpWqA81FvjOGBxbIwZTZgbgzptLEe0e+gAsJBU2M9fawlGjGMucHm6813rlE+u7G2kK9Jag10YcmGommLHs6q1dFa1OpyzP8Nj942v8AW6TyHYvae5W9mT3amX3uE93iKAdGRtGBB9ZzJYZqUamuOTtEh7LrlqY3vEt0b7SmxPra/rJk5JhERAERIuOxu4lwN5iQqKNWY6AfieQBMA5Y7EksKVI2dhctwprexc8zwA5+Uk4XCrTUKoyHvJOpJ4kzlgMHuLdjvOx3nbmeQ5KNAOklwBERAEREAj47Eezpu/0VJHUgZD3yA+G3Uw9HXvKW67gLknzcD3yRtcXVV+nUpj0DBj8FiqL4mn0pVW9S1ID84BD7TYm1MIPnnPyH9iedQSx7SVr1rfRUfHOVpqBRcmwnm7uTqVmvsWobRybI/wDEt0y/GdGosTc+kh4Yb1TeBvnmMxblLQ6ZajOWc9xOOnnH4ZV95F54NkS1vjJFJpCp1G6zstSatNSxpb3IW1nKRPpLdgo5y83crTzNOuQbiehwuJDi49eklSwsHcWmUG0KXs6mXmPWaO1xcan8pfbQC7h3gDlYX1z5Tz1dwuXwlK6w2kuf6OorGd9gGNz0y6zBnP2oXUmxB9D/AGZrhq4YWvmP7vM6pSlp1JbEsZrOMmzSn22+i+suGnmcVWLEk8fh0k/Z1HXV19EQXk9MNPqQqgkZhJTiR6k9KjBkScJWKsGGoII9J9bwWJD01cfOUH3ifHqM+ldjcRvYVR9Asv5j4GQ1V1L9nLfBOwvdxFReDhao8/A4/pQ/elhK/FZV6Lc/aU/eu/8A7JYCQGkIiIBgmVuCX2r+3bwi60h9XjU824dB1m20zvstBfn5ueVMHMfePd98nothYaCAZEzEQBERAEREAgbQ+VoD/MY+6m8H/wCUP+y3wdb/AIiMf8rQ+2w99N5jEZYikea1U9TuN/sMA81thr4ip529wEqNpVCN0Wyv6XHCW21hbEVPtfkJVbQbNPPLz4Tz9B/qt/Vklf3RMwSZA2KjXzJ/IScWsCZHoXt3jc9JIQyKVTVPU/U6jHEMI2o115685mpStmNIVRfQTfeAB6SzTraZ5hkjcMrxHAPO2HxjUmuOI0P4yB7SbM5bPW0222sN8FJSXQl47aTVDc5W4D8ZX1GgvObNJFFcnEpN8mGM6YDxnyMju01o4ko19eBEjrwc6bijmEkppst3nnsdhdw9De3P1lo20bW3gRz6X0lbjMVvlhw+b6frM2xp1qcvl6lm6nTnHncrWkepO7mR3noEY0jphxee+7Bt/CqDk4PvUfpPA0J73sEP4dT7Q/CQ1C1aedF7tMZ0jyrL/UGX85NEg7UPyXWsnwufyk8SA1hNalQKCTkALk8rTYyu2p3ylH+Ybt0Rc295svqYBnZSEg1W8VUhuoQeBfdc+bGWEwJmAIiIAiIgCIiAQNq5ezb6NVP6rr/uExtgWVan8uorel91v6WM6bVolqLhfFu3X7S95f6gJsCK1LmtRPg4/QwDzPaGnauT9IA/C35SmxKb9t3PdbPhw4S62uCaKMfHT3qT/aXQ+RyPkwlRglsg4k5nzOZ/Geerrua0p/Hb7k3nSj0JqGdVM4AzoplNMlwSFMxUS485oGm29JYyw8o5ayRGULfeuTe3L1nN3HC46GWB981NFb3IzmnC/wAbyT/JTlbvoQGtug9bGcQSdM5bVEBBGWcg/sBFiGz4npJ6V9Fp6tn0IqltJNYIVQybgsMLBmHUX4SSMOo0A/5mXcDM2Er3F93sdEFglpWyi9Uio2sCGzN76DkJW3zk/bFa7gW0HvlYxmvaZdGOTNuX7R4NHMjvOjmcwM5c4KTO9ET6J2Jo2w1/pOx9AAPynz6knKfV9k4X2dBE5KL+fH4yGozQs4+LJzxudagv13c+S02F/eyyeJAp97FMeFOmF+9UN2HoET/VLCQGkR8fj0o0zUqsEQWux0FyACelzImznFSpUqggi/s0sb9xNSPNy3+kSL232c1fZ+Ioou8z0yFXmeAzkPsH2KXAULMd+s+dR7k20tTS+ij4m54wD1AmYiAIiIAiIgCIiAYlfsru79L+W+X2H7y+65H3ZYyux38Ootbh8nU+yT3GP2WPucwCLtXC2cg+GuAhPBaq/Jt6ju+YXnPMDIkHIg2InvMTh1qIUbMMLcvUHnxvPmParb64bG06TkFnBFQggjIjcc28Ja+YPEciJn3lr3q1R5R3GbiWytOitIOHrLeynI5j8xJYmHKLi8MsKSkso7K03BnBTNw0+Jn3B13pnenLemd6dZPhvvRvTQmY3o1A2Mq9pbQWxQZ/lLCocjbWUWLwBQXuCRmeGROol+whSlU8b+hUupTUfAjttCurUlK6ggdRKhjNixt0M4s09FQpKlHSmYlapreWYczaks1RbyTSSTNkKWS57LbO9riFuO6veb00Hvn0hmAFzoM/SU/ZnZHsKI3vG/ebpyHpJO1Dv7tAf4nj6Ux4vfkv3pVk8s2qFPRE22MLoahyNVjU62Pg/pCyfMATM5JxERAEREAREQBERAEREATStSDKVYXDAgjmDqJvEAr9nVSpNGobsnhJ+enzW8xoeovxlTtf/p3gMSWarh132zNRC1JydblkIJN+cuto4QuAyHdqJcoeHVW+qdD7+E2wONFRdCrA7rKdVYag/iOYgHzXa2xHwlQKCSB4HOdwNLnnJ2DxO+gPv857vaWzUrUylQZHQ8QeYnha+yHw1XdbNG8LDRv0Mp39GNWlq6rf7ENFOlU+VncGbAzkGmQ083k1DrvTO9OV5m8+5Ph03pi80vOdavujQny/OdRTk8I5eEss7kyqxuJBrKl8rEHreZrY8VKTbh3SNb5G3TrK+jTFPvVM21CcRyLTUtLfTmU/Nwl8ShcV9WIx45b+BHxTd4gC1srHM+s4hbzq5LMWPHOdEpz0cNopPkw3vLJinTnr+yHZ7eIrVB3R4AeJ+l5Tn2d7KFyKlYWTUKci3nyE9uFAFhkBw4SKc8mhb0P3SNa9YIpZjYKLkyLs6ixvVqDv1LZfQQeFB77nqT0nJP8A3D73+Chuv+a40bqgOnMi/AS0kRoCIiAIiIAiIgCIiAIiIAiIgCIiALSBjMEd72tIhagFs/DUUaI/xseFz1EnxAIuDxwqXGasuTIfEp68weB4zpXw6upVwGB4GcsZs8PZgSjr4XXxDoeY6GcF2iafdxAC8BVX5M+f0D55dYBRbW7L1F72HO8PoNr6c5518a6MVqJYjUZg/GfUAZGxmz6dUWqKG8xn75C7ajJYlEjkpreEjwlKsGFxN96X1bsXTvemzIeR7y/rIlTstWGhR/UrMet2fOMvZ7otQrPHiRWgzliHXdIbQ5W5yRW7MYnRVy+2D8ZzXsXiDqF9WktPs1+acsEE7mT8MYnmnoWJ85t7O+ufnPZUuwzHOoyL9m5/GWmC7HUEzYGofrHL3Cbsam25m/8ALJnh9n7IqVjampbroB5me02N2RSlZqtqj/0jyvrL+nTCiygADgMhOGL2itMhTdnPhRc3brbgOpynxzyWqdvGG73ZIZgBc5AZknQSsLHE5C60eJ0at0HKn14+Wu4wL1bNiLbozFFTdehqH556aDrrLICcFkwigCwyHL9JtEQBERAEREAREQBERAEREAREQBERAEREATVlvrxm0QCuOytzOgxpfVtvUz93h6ETIxtRPlaRI+nSO+PVTZh6XlhFoBBTa9Im2+qnk/cPuaxkwHlMVKIbJgCORAP4yJ+5KN7imqk8U7n/AObQCZaAJD/dCc6g/wDtq/8AlH7mpHVS32ndvxMA7V8aieN1X7RAkf8Ae4b5JHqdVWy/6msLTvh9nU08FNF+yoH5STAK72Fap43FJfo0839XYZei+sk4XApTBCLa+ZOrMebE5k+ckWiAIiIAiIgCIiAInDE4xadt75xsAASSbE6DoLzj++aP81NL+IaZ5/A+6ATYlce0NAWvVTPTPXT9R75u+2aShyXAFPJjnYG9vXMgZQCdErqm36CtumqgINiL6G18/SdP3xS/mIdTkbnIXOQ6QCbEr6e36BFxVTUjM2zGtr6zrQ2rScgJURibGwOeeekAlxMTMAREQBERAEREAREQBERAEREAREQBERAEREAREQBERAI+KwiVAA4vY3GvK3DoSPWQf/TVDe3twXyyztlvDQ/a+A5REAyOzdDeL+zBJtkSbCxv3Rwzzkh9lUm3t6mp3iC1xcEg3BI884iAcT2ew5NzSW+t8/1/u83obCop4Kai2XHlb8IiAaHs/hyLeyS1raW4BeHRQPQTbD7Doo4dKYVlBAt1A/IREAsYiIAiIgCIiAIiIAiIgCIiAIiIAiIgCIiAIiIAiIgCIiAf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2" descr="http://t3.gstatic.com/images?q=tbn:ANd9GcTkCYG2Edsr7nVZTX0wy7XKlLhEa7tlolxheCG1WvQOSuduuoBn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1600200" y="1159193"/>
            <a:ext cx="0" cy="2286000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68300" y="2530793"/>
            <a:ext cx="2984500" cy="0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555750" y="1540193"/>
            <a:ext cx="1720850" cy="990600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555750" y="2530793"/>
            <a:ext cx="1873250" cy="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600200" y="1311593"/>
            <a:ext cx="0" cy="121920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60021" y="950655"/>
            <a:ext cx="54221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 =|F|&lt; </a:t>
            </a:r>
            <a:r>
              <a:rPr lang="en-US" sz="3200" dirty="0" err="1" smtClean="0"/>
              <a:t>cos</a:t>
            </a:r>
            <a:r>
              <a:rPr lang="en-US" sz="3200" dirty="0" smtClean="0"/>
              <a:t> </a:t>
            </a:r>
            <a:r>
              <a:rPr lang="el-GR" sz="3200" dirty="0" smtClean="0"/>
              <a:t>θ</a:t>
            </a:r>
            <a:r>
              <a:rPr lang="en-US" sz="3200" dirty="0" smtClean="0"/>
              <a:t>, sin </a:t>
            </a:r>
            <a:r>
              <a:rPr lang="el-GR" sz="3200" dirty="0" smtClean="0"/>
              <a:t>θ</a:t>
            </a:r>
            <a:r>
              <a:rPr lang="en-US" sz="3200" dirty="0" smtClean="0"/>
              <a:t> &gt;</a:t>
            </a:r>
          </a:p>
          <a:p>
            <a:r>
              <a:rPr lang="en-US" sz="3200" dirty="0" smtClean="0"/>
              <a:t>   =|F|&lt; sin </a:t>
            </a:r>
            <a:r>
              <a:rPr lang="el-GR" sz="3200" dirty="0" smtClean="0"/>
              <a:t>φ</a:t>
            </a:r>
            <a:r>
              <a:rPr lang="en-US" sz="3200" dirty="0" smtClean="0"/>
              <a:t>, </a:t>
            </a:r>
            <a:r>
              <a:rPr lang="en-US" sz="3200" dirty="0" err="1" smtClean="0"/>
              <a:t>cos</a:t>
            </a:r>
            <a:r>
              <a:rPr lang="en-US" sz="3200" dirty="0" smtClean="0"/>
              <a:t> </a:t>
            </a:r>
            <a:r>
              <a:rPr lang="el-GR" sz="3200" dirty="0" smtClean="0"/>
              <a:t>φ</a:t>
            </a:r>
            <a:r>
              <a:rPr lang="en-US" sz="3200" dirty="0" smtClean="0"/>
              <a:t> &gt;</a:t>
            </a:r>
          </a:p>
          <a:p>
            <a:r>
              <a:rPr lang="en-US" sz="3200" dirty="0"/>
              <a:t> </a:t>
            </a:r>
            <a:r>
              <a:rPr lang="en-US" sz="3200" dirty="0" smtClean="0"/>
              <a:t>  =|F|&lt;</a:t>
            </a:r>
            <a:r>
              <a:rPr lang="en-US" sz="3200" dirty="0" err="1" smtClean="0"/>
              <a:t>cos</a:t>
            </a:r>
            <a:r>
              <a:rPr lang="en-US" sz="3200" dirty="0" smtClean="0"/>
              <a:t> </a:t>
            </a:r>
            <a:r>
              <a:rPr lang="el-GR" sz="3200" dirty="0" smtClean="0"/>
              <a:t>θ</a:t>
            </a:r>
            <a:r>
              <a:rPr lang="en-US" sz="3200" dirty="0" smtClean="0"/>
              <a:t>, </a:t>
            </a:r>
            <a:r>
              <a:rPr lang="en-US" sz="3200" dirty="0" err="1" smtClean="0"/>
              <a:t>cos</a:t>
            </a:r>
            <a:r>
              <a:rPr lang="en-US" sz="3200" dirty="0" smtClean="0"/>
              <a:t> </a:t>
            </a:r>
            <a:r>
              <a:rPr lang="el-GR" sz="3200" dirty="0" smtClean="0"/>
              <a:t>φ</a:t>
            </a:r>
            <a:r>
              <a:rPr lang="en-US" sz="3200" dirty="0" smtClean="0"/>
              <a:t> &gt;</a:t>
            </a:r>
          </a:p>
          <a:p>
            <a:r>
              <a:rPr lang="en-US" sz="3200" dirty="0"/>
              <a:t> </a:t>
            </a:r>
            <a:r>
              <a:rPr lang="en-US" sz="3200" dirty="0" smtClean="0"/>
              <a:t>  =|F|&lt;</a:t>
            </a:r>
            <a:r>
              <a:rPr lang="en-US" sz="3200" dirty="0" err="1" smtClean="0"/>
              <a:t>cos</a:t>
            </a:r>
            <a:r>
              <a:rPr lang="en-US" sz="3200" dirty="0" smtClean="0"/>
              <a:t> </a:t>
            </a:r>
            <a:r>
              <a:rPr lang="el-GR" sz="3200" dirty="0" smtClean="0"/>
              <a:t>θ</a:t>
            </a:r>
            <a:r>
              <a:rPr lang="en-US" sz="3200" dirty="0" smtClean="0"/>
              <a:t>, </a:t>
            </a:r>
            <a:r>
              <a:rPr lang="en-US" sz="3200" dirty="0" err="1" smtClean="0"/>
              <a:t>cos</a:t>
            </a:r>
            <a:r>
              <a:rPr lang="en-US" sz="3200" dirty="0" smtClean="0"/>
              <a:t> 90-</a:t>
            </a:r>
            <a:r>
              <a:rPr lang="el-GR" sz="3200" dirty="0"/>
              <a:t> </a:t>
            </a:r>
            <a:r>
              <a:rPr lang="el-GR" sz="3200" dirty="0" smtClean="0"/>
              <a:t>θ</a:t>
            </a:r>
            <a:r>
              <a:rPr lang="en-US" sz="3200" dirty="0" smtClean="0"/>
              <a:t>&gt;</a:t>
            </a:r>
          </a:p>
          <a:p>
            <a:endParaRPr lang="en-US" sz="3200" dirty="0"/>
          </a:p>
        </p:txBody>
      </p:sp>
      <p:sp>
        <p:nvSpPr>
          <p:cNvPr id="26" name="TextBox 25"/>
          <p:cNvSpPr txBox="1"/>
          <p:nvPr/>
        </p:nvSpPr>
        <p:spPr>
          <a:xfrm>
            <a:off x="2473337" y="1921193"/>
            <a:ext cx="457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4000" dirty="0" smtClean="0"/>
              <a:t>θ</a:t>
            </a:r>
            <a:endParaRPr lang="en-US" sz="4000" dirty="0"/>
          </a:p>
        </p:txBody>
      </p:sp>
      <p:sp>
        <p:nvSpPr>
          <p:cNvPr id="27" name="Rectangle 26"/>
          <p:cNvSpPr/>
          <p:nvPr/>
        </p:nvSpPr>
        <p:spPr>
          <a:xfrm>
            <a:off x="3142646" y="990600"/>
            <a:ext cx="42030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prstClr val="black"/>
                </a:solidFill>
              </a:rPr>
              <a:t>F</a:t>
            </a:r>
            <a:endParaRPr lang="en-US" dirty="0"/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1784350" y="5524500"/>
            <a:ext cx="1873250" cy="1066800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1784350" y="6591300"/>
            <a:ext cx="1873250" cy="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3657600" y="5524500"/>
            <a:ext cx="0" cy="110490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1657954" y="1567250"/>
            <a:ext cx="5180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l-GR" sz="4000" dirty="0">
                <a:solidFill>
                  <a:prstClr val="black"/>
                </a:solidFill>
              </a:rPr>
              <a:t>φ</a:t>
            </a:r>
            <a:endParaRPr lang="en-US" sz="4000" dirty="0">
              <a:solidFill>
                <a:prstClr val="black"/>
              </a:solidFill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1618646" y="3810000"/>
            <a:ext cx="0" cy="2286000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86746" y="5181600"/>
            <a:ext cx="2984500" cy="0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838200" y="3810000"/>
            <a:ext cx="735996" cy="1371600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752711" y="5181600"/>
            <a:ext cx="802447" cy="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1600200" y="3810000"/>
            <a:ext cx="18446" cy="137160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76879" y="4361527"/>
            <a:ext cx="4459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4000" dirty="0" smtClean="0"/>
              <a:t>ρ</a:t>
            </a:r>
            <a:endParaRPr lang="en-US" sz="4000" dirty="0"/>
          </a:p>
        </p:txBody>
      </p:sp>
      <p:sp>
        <p:nvSpPr>
          <p:cNvPr id="45" name="Rectangle 44"/>
          <p:cNvSpPr/>
          <p:nvPr/>
        </p:nvSpPr>
        <p:spPr>
          <a:xfrm>
            <a:off x="498475" y="3257371"/>
            <a:ext cx="50847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prstClr val="black"/>
                </a:solidFill>
              </a:rPr>
              <a:t>G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1115355" y="3826014"/>
            <a:ext cx="43473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4000" dirty="0">
                <a:solidFill>
                  <a:prstClr val="black"/>
                </a:solidFill>
              </a:rPr>
              <a:t>ϒ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3733800" y="3505200"/>
            <a:ext cx="641277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G =|G|&lt; -sin</a:t>
            </a:r>
            <a:r>
              <a:rPr lang="el-GR" sz="3200" dirty="0" smtClean="0">
                <a:solidFill>
                  <a:prstClr val="black"/>
                </a:solidFill>
              </a:rPr>
              <a:t>ϒ</a:t>
            </a:r>
            <a:r>
              <a:rPr lang="en-US" sz="3200" dirty="0" smtClean="0"/>
              <a:t>, </a:t>
            </a:r>
            <a:r>
              <a:rPr lang="en-US" sz="3200" dirty="0" err="1" smtClean="0"/>
              <a:t>cos</a:t>
            </a:r>
            <a:r>
              <a:rPr lang="en-US" sz="3200" dirty="0" smtClean="0"/>
              <a:t> </a:t>
            </a:r>
            <a:r>
              <a:rPr lang="el-GR" sz="3200" dirty="0" smtClean="0">
                <a:solidFill>
                  <a:prstClr val="black"/>
                </a:solidFill>
              </a:rPr>
              <a:t>ϒ</a:t>
            </a:r>
            <a:r>
              <a:rPr lang="en-US" sz="3200" dirty="0" smtClean="0"/>
              <a:t>  &gt;</a:t>
            </a:r>
          </a:p>
          <a:p>
            <a:r>
              <a:rPr lang="en-US" sz="3200" dirty="0" smtClean="0"/>
              <a:t>    =|G|&lt; -</a:t>
            </a:r>
            <a:r>
              <a:rPr lang="en-US" sz="3200" dirty="0" err="1" smtClean="0"/>
              <a:t>cos</a:t>
            </a:r>
            <a:r>
              <a:rPr lang="en-US" sz="3200" dirty="0" smtClean="0"/>
              <a:t> </a:t>
            </a:r>
            <a:r>
              <a:rPr lang="el-GR" sz="3200" dirty="0" smtClean="0"/>
              <a:t>ρ</a:t>
            </a:r>
            <a:r>
              <a:rPr lang="en-US" sz="3200" dirty="0" smtClean="0"/>
              <a:t>, sin </a:t>
            </a:r>
            <a:r>
              <a:rPr lang="el-GR" sz="3200" dirty="0" smtClean="0"/>
              <a:t>ρ</a:t>
            </a:r>
            <a:r>
              <a:rPr lang="en-US" sz="3200" dirty="0" smtClean="0"/>
              <a:t> &gt;</a:t>
            </a:r>
          </a:p>
          <a:p>
            <a:r>
              <a:rPr lang="en-US" sz="3200" dirty="0"/>
              <a:t> </a:t>
            </a:r>
            <a:r>
              <a:rPr lang="en-US" sz="3200" dirty="0" smtClean="0"/>
              <a:t>   =|G|&lt;</a:t>
            </a:r>
            <a:r>
              <a:rPr lang="en-US" sz="3200" dirty="0" err="1" smtClean="0"/>
              <a:t>cos</a:t>
            </a:r>
            <a:r>
              <a:rPr lang="en-US" sz="3200" dirty="0" smtClean="0"/>
              <a:t>(90+</a:t>
            </a:r>
            <a:r>
              <a:rPr lang="el-GR" sz="3200" dirty="0" smtClean="0">
                <a:solidFill>
                  <a:prstClr val="black"/>
                </a:solidFill>
              </a:rPr>
              <a:t>ϒ</a:t>
            </a:r>
            <a:r>
              <a:rPr lang="en-US" sz="3200" dirty="0" smtClean="0">
                <a:solidFill>
                  <a:prstClr val="black"/>
                </a:solidFill>
              </a:rPr>
              <a:t>),</a:t>
            </a:r>
            <a:r>
              <a:rPr lang="en-US" sz="3200" dirty="0" err="1" smtClean="0">
                <a:solidFill>
                  <a:prstClr val="black"/>
                </a:solidFill>
              </a:rPr>
              <a:t>cos</a:t>
            </a:r>
            <a:r>
              <a:rPr lang="el-GR" sz="3200" dirty="0">
                <a:solidFill>
                  <a:prstClr val="black"/>
                </a:solidFill>
              </a:rPr>
              <a:t> </a:t>
            </a:r>
            <a:r>
              <a:rPr lang="el-GR" sz="3200" dirty="0" smtClean="0">
                <a:solidFill>
                  <a:prstClr val="black"/>
                </a:solidFill>
              </a:rPr>
              <a:t>ϒ</a:t>
            </a:r>
            <a:r>
              <a:rPr lang="en-US" sz="3200" dirty="0" smtClean="0">
                <a:solidFill>
                  <a:prstClr val="black"/>
                </a:solidFill>
              </a:rPr>
              <a:t>&gt;</a:t>
            </a:r>
          </a:p>
          <a:p>
            <a:r>
              <a:rPr lang="en-US" sz="3200" dirty="0" smtClean="0">
                <a:solidFill>
                  <a:prstClr val="black"/>
                </a:solidFill>
              </a:rPr>
              <a:t>    =|G|&lt;</a:t>
            </a:r>
            <a:r>
              <a:rPr lang="en-US" sz="3200" dirty="0" err="1" smtClean="0">
                <a:solidFill>
                  <a:prstClr val="black"/>
                </a:solidFill>
              </a:rPr>
              <a:t>cos</a:t>
            </a:r>
            <a:r>
              <a:rPr lang="en-US" sz="3200" dirty="0" smtClean="0">
                <a:solidFill>
                  <a:prstClr val="black"/>
                </a:solidFill>
              </a:rPr>
              <a:t>(180-</a:t>
            </a:r>
            <a:r>
              <a:rPr lang="el-GR" sz="3200" dirty="0"/>
              <a:t> </a:t>
            </a:r>
            <a:r>
              <a:rPr lang="el-GR" sz="3200" dirty="0" smtClean="0"/>
              <a:t>ρ</a:t>
            </a:r>
            <a:r>
              <a:rPr lang="en-US" sz="3200" dirty="0" smtClean="0"/>
              <a:t>),</a:t>
            </a:r>
            <a:r>
              <a:rPr lang="en-US" sz="3200" dirty="0" err="1" smtClean="0"/>
              <a:t>cos</a:t>
            </a:r>
            <a:r>
              <a:rPr lang="en-US" sz="3200" dirty="0" smtClean="0"/>
              <a:t>(90-</a:t>
            </a:r>
            <a:r>
              <a:rPr lang="el-GR" sz="3200" dirty="0"/>
              <a:t> </a:t>
            </a:r>
            <a:r>
              <a:rPr lang="el-GR" sz="3200" dirty="0" smtClean="0"/>
              <a:t>ρ</a:t>
            </a:r>
            <a:r>
              <a:rPr lang="en-US" sz="3200" dirty="0" smtClean="0"/>
              <a:t>)&gt;</a:t>
            </a:r>
          </a:p>
          <a:p>
            <a:r>
              <a:rPr lang="en-US" sz="3200" dirty="0"/>
              <a:t> </a:t>
            </a:r>
            <a:r>
              <a:rPr lang="en-US" sz="3200" dirty="0" smtClean="0"/>
              <a:t>   =|G|&lt;</a:t>
            </a:r>
            <a:r>
              <a:rPr lang="en-US" sz="3200" dirty="0" err="1" smtClean="0"/>
              <a:t>cos</a:t>
            </a:r>
            <a:r>
              <a:rPr lang="en-US" sz="3200" dirty="0" smtClean="0"/>
              <a:t>(180-</a:t>
            </a:r>
            <a:r>
              <a:rPr lang="el-GR" sz="3200" dirty="0"/>
              <a:t>ρ</a:t>
            </a:r>
            <a:r>
              <a:rPr lang="en-US" sz="3200" dirty="0"/>
              <a:t>),</a:t>
            </a:r>
            <a:r>
              <a:rPr lang="en-US" sz="3200" dirty="0" err="1" smtClean="0"/>
              <a:t>cos</a:t>
            </a:r>
            <a:r>
              <a:rPr lang="en-US" sz="3200" dirty="0" smtClean="0"/>
              <a:t>(</a:t>
            </a:r>
            <a:r>
              <a:rPr lang="el-GR" sz="3200" dirty="0" smtClean="0">
                <a:solidFill>
                  <a:prstClr val="black"/>
                </a:solidFill>
              </a:rPr>
              <a:t>ϒ</a:t>
            </a:r>
            <a:r>
              <a:rPr lang="en-US" sz="3200" dirty="0" smtClean="0">
                <a:solidFill>
                  <a:prstClr val="black"/>
                </a:solidFill>
              </a:rPr>
              <a:t>)&gt;</a:t>
            </a:r>
            <a:endParaRPr lang="en-US" sz="3200" dirty="0"/>
          </a:p>
          <a:p>
            <a:endParaRPr lang="en-US" sz="4000" dirty="0"/>
          </a:p>
          <a:p>
            <a:r>
              <a:rPr lang="en-US" sz="4000" dirty="0" smtClean="0"/>
              <a:t> </a:t>
            </a:r>
          </a:p>
          <a:p>
            <a:endParaRPr lang="en-US" sz="40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6031468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2667000" y="6260068"/>
            <a:ext cx="49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cos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161696" y="1066800"/>
            <a:ext cx="3690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4660180" y="990600"/>
            <a:ext cx="3690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3810000" y="3581400"/>
            <a:ext cx="3690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621580" y="3352800"/>
            <a:ext cx="3690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5181600" y="3445193"/>
            <a:ext cx="304800" cy="73476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Oval 46"/>
          <p:cNvSpPr/>
          <p:nvPr/>
        </p:nvSpPr>
        <p:spPr>
          <a:xfrm>
            <a:off x="5181600" y="3913436"/>
            <a:ext cx="304800" cy="73476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6473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6" grpId="0"/>
      <p:bldP spid="44" grpId="0"/>
      <p:bldP spid="45" grpId="0"/>
      <p:bldP spid="50" grpId="0"/>
      <p:bldP spid="52" grpId="0"/>
      <p:bldP spid="53" grpId="0"/>
      <p:bldP spid="55" grpId="0"/>
      <p:bldP spid="16" grpId="0" animBg="1"/>
      <p:bldP spid="4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7942"/>
          <a:stretch/>
        </p:blipFill>
        <p:spPr bwMode="auto">
          <a:xfrm>
            <a:off x="1115355" y="0"/>
            <a:ext cx="7038045" cy="583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AutoShape 2" descr="data:image/jpeg;base64,/9j/4AAQSkZJRgABAQAAAQABAAD/2wCEAAkGBhQSERQUEhMVEhQSFxcWFBQSGBcUFRIUGBUYFhYUFxgYHiYeGhwjGRgWHy8gIycpLCwsGR4xNTEqNScsLCkBCQoKBQUFDQUFDSkYEhgpKSkpKSkpKSkpKSkpKSkpKSkpKSkpKSkpKSkpKSkpKSkpKSkpKSkpKSkpKSkpKSkpKf/AABEIAOMA3gMBIgACEQEDEQH/xAAbAAEAAgMBAQAAAAAAAAAAAAAABAUBAwYCB//EAEIQAAIBAgMECAQEAwUIAwAAAAECEQADEiExBAVBYQYTIjJRcZHwI4Gx0UJiocEUUuEWM0NyggcVNFNjkqLSJKPx/8QAFAEBAAAAAAAAAAAAAAAAAAAAAP/EABQRAQAAAAAAAAAAAAAAAAAAAAD/2gAMAwEAAhEDEQA/APuNKoN77dtiORZtI6SsMQ2YZcu7JydCDlpcQ5QTXht47UesQKocWrlxSF7pm4tpCpc9okI0mAQrafhDoqVQbFte1fxItMvwVGd1kOJsIAiQQssSGkTxEKZAj7Jte3KQHXGDdiSkHCTbJ0aFGF7sNGXVAGS2YdPSqDYdv2w2bhu21FxUVlwowBYlw4wlyTAUNE54gKjjeW2ksBbWBGFmtuCw6pnnCWABZwFjESsiQNKDp6Vyuw7w26bSsggpb6249tsUx8Q4QQsziWJ8DBBzk9N9/XNj2F9otKLlxGsAIRGMPft22WDoSrEDwMUHQ0qNu7bhetJcUMocA4bilHXxVlOasDII8RUmgUpSgUpSgUpXKby6XXhvGzsNjZsWP4l2+7phSyuHGQiEvPbVRjw5sMiM6Dq6qN7b1u27ttLdvEDDOSHMrihgmAHtBQxzykoPxSLeqvem+epuW06vGHjE2ILgBu27QMHvGbgMZZA8YBCus9Ib2ZdQAAX7Fq63WJn2UJYaRm7Ad5eyNTFTpZtED4alwJZOruriBuukkmeqCKhdpDEhlyBMVm10+xJbb+GufElgJEi0BYOPTX465GFOEwxlcWdi6YE3AvUCb1xZ6plbCht7JDMwEMf/AJC5nCIWAT2cQWB3ttAs2W6tWuXbjJCrcCgFLptsQe0gxKkkyACc9KgNv/aWE9XgXGpkJdlUBIbrJEZM1okKdOsX8OKpGxdKHuWmuC2gHWbKqrjmE2jqTLMsjEFuzHLUiCc2umE2Gu9UZBsYFVw+JdoZVtk4QSG7WagMcssUig13d9bQUYFCrAAELauYyGAPWgyQkKe52jiVhOWe7ce9b9yUuFSUYK1wWnVXZlW7hUBiAAhYYiYkpxkVrbpeZtr1BVry2+rDuFBZwhKlwpQYQ+gJYxksEGtOzdM1ZituypxHsMLirbdoY3CXjCYYRiUsCTrOVA3x0kv2rrIAgWWCubV26Fi07gMFYMzMVEBREYoJIzhnpVtvVs3U21bHhCta2k9X2doOF8IzM27Ildcfd7SYrTZOliXesc2Stuzba8txysdm2pbkpi4RIJyxThkS2DpabhANgrDIlyWzQ3LjW0hWVWOaiZCkA6GIIbtzbwvXNovC5kqYlVRbdAIvXFUlnyclFRpWMmGUEE3tKUFBvfaNtVyLCIyYlgnWGXQ/5XQzlmt0ZrhJr1su2bSbhRgshGuThHZ7TrbtkB9SMLTInC2k9m9pQc7su17aXTEgwEdoFRikKuc4xqWb8I7n4Zged1Xdsa6puqypkGHZjS/mdDMmzw4DmT0lKDnE6TGySm0q3W4cWG0oIC9pQSS2QY2rrgmAoIBIOtxsG8RdxFVYKrFQxiHKsyNhgk5MrDMDTKRBr3tGwW3MvbRzGGWVWOHXDmNOVe7WyopYqiqXzYqACxGhJGvzoNtQt9bvN/Z71kObZvWrlsXBmbZdCocCRmJnUaVNpQcj/sx6HXd27GbF68LzG4zjDiwW1IUBFxZx2S2gzY+Z66lKBSlKBSlKCNt+2dWkgYmJCoumJ2MATwHEngATwrzsGwC2ucM5kvciC7NGI+IGQAE5BVHAVot/FvlvwWJVfA3WHbb/AEqQoPi1wcKsqBVfvHedq06LcBLPGEhGcL8RFBZgCFGNrevnoCRYVD23dFq66PcUlreawzqO8jwwUgMMSIYaRlQc/a6RbGLdt2srbXK7DWoKXW6jCygoAZ65e3IiORw7v977MerGz7N1pJmyRZ6u2LhsdcD1jLCSuAEjMTocLRKt9ELCkRjChQFUXLoYEG3DC5jxiBZtKACAAG1xVJt9HbIuC4FbGCCCbl0wQqrIBaJKooJ/EJmZMhoTeeyhbyBBhtsEuItucTu+ALhAzLPlmM9dM6jX+kGxJauMyRaLfFmywVnZesOIFc2wiTOeg1IFT9t6P27guRiV7uHtlnYrgfrEwy3ZAbOFKxwg51ptdErPULauBrmE4i2J0ZnNo2maUIIlCVidDnOtBG23eWyhlTqVuFytpgLYkKL62FBlYwh84J0WQDUW7vnYbtxh1KsbRm4zW8KiWSwQ3Zluy/dI/BnBAi7PR2xLHAZYhicbziGGCDikQVDZfiLN3mYnTa6J7MulsxhVcJuXCoRTiVApaAoMQsQIFBqsb92bHIRke6VRybDq0nCtsXDhkTjQCf5h4GNW6t+7I4Y2EUW1VncqmHCbQtMAVC5kLcUjw01BAsLHR2wogITJUku9x2Yoysss7EmCi6nRQNMq1WOi1i3bdLasmO2bcl3uFVKLbyxsdFRB/pFB52jpVaW1dcB5tCSjI6NJgKO0MpLJn4NNWOwbX1qYoiSwjXuuV/aq9+iezsIZGae9N27280Pb7fajAkTMRAirLZtkW33QQDwkkaljAJyzY+wKDdSlRd4bwFlQzBmlkQBBiOJ2CjkBJ1NBKpVHf6ZbOuGC74v5LbnCPi96QIzs3BGsjSpH9ptnxYes7XZ7OF8XaZEAjDM4riAjUYhMUFpSqj+1VgM6sWQ22KnEjwYLgsIB7M27uZjK2x7udb9n39YfHhuD4WIvIZcIXvHtASBkcuBB0IkLClVT9J9nBwl2DQDhNu6H7TqijDhmSzrlE9oHTOtS9MNmzm4VgMRKt2lW2bhdYGalQxHjhaJiguqVF2zawLNy4Axwo7QqsX7IOSrGItlkIkmqfoDvXaL+xW22u21q+k27mLD8RkyNwYSYniMoYMIEUHRUpSgVG3jtfVWneJKjsr/M2ioOZYgfOpNc5vbpHs/8bY2JryC8x602ycyFBa2sjRi+FgsiQh8QCF3u/ZOqtqkyQO03F2ObOebMST51IrQ23Ww4Qugdu6hYBmgYjC6nIE+VbWuAakCZiTrGtB6pWk7Wg1dRkG7w7pMBvInjWf4tJZcSygBcSOyDME+Gh9KDbSvHXrIGIScgJGZgmPQE/KtSbwtkkC4hIwyAwMYiQvqQQPI0EilRr28rSFQ1xFLAlQWAxAEAkeRYetbuvWYxCZiJEzEx5wR60HulYDDxrNApSlApSlAqFvd7QtE3xNsFZEFs8QC5Lmc4qbWnatkW4hRxiVtRnnyyoOetjYBjADTZLM0i/M22dGMt3gGvPOZHbxHga8bLvPYTdyGEs9tUYlsN1j1dy2ygHxNoSQD3RoMrt9xWDPw17UkkSDLMrkgjMHEiNIzBUEViz0fsIQVtBYIIiRoAANcxAXLTsrlkICB1Wx3cBwz/ABGF1kXFLhutIMGDBFy7IPByGEGKsre57K4otjthg0yQwYKGBBPEKvpWveG5UuWurWLZVCltgJNtSACBPAgAHlVcOi7gAdaCAtsFXVirYFZe1DgwMQYKIAKgiDJIWKdH7IbFhJbs5s9xiSjh1JxMZIZVzOcADTKvCdGdnGlv8OCMTxhwdXhjFphmPCWOpJNoKUGFWP1OZJ1M8a+fbB00vJv27u3+Hmy2K6LvaBWbQuF/5erL4l4dptZyP0KlApSlArjv7EbNtG83291brLBW0oxdhmW2CXZeJhwsTHY0NdgzQJOQGvKq/o+vwEYgg3ZumdQbrG5B8sUfKgp9g/2a7DY2hr9i01l3UqwtXHRc2DSuEymkQpAjKKm746Mi9bwqxBFq9bXGTcnrUK9prmIkCZznQcMjeUoOZ2noNbcybjg65EgYixZiApAAMkQM4ykjKpH9lwgvG20tdwEBsIANu695QSFJIx3G1B7MCNSb6lBzGw9B7aCyWY47eEtghVYrbsIMgADB2e2RIjUQMoxa6CIAQbrnE6OeB7KPbIkGSCrnIkgEaRlXUUoKS70VtsthZ7Oz2+rUYUhh8MgnKBBtg5eNaE6F2xd603HYgKACFOHDcS4CMsjKkGIkNnJzPRUoKHb92Xbd0XNm/wAS4vWzghE1IUNwLFmaO0SZrZu47V1i9diw9rMdTBOJ83AMgR1eELP4sROtXVKBSlKBSlKBSlKBSlKBSlKBSlKBSlKBSlKCBv26V2a8V72Bgs6YmGFZ5YiKl20CIBoqCMzoAOJPKoO+81tr/PetA+SuLkc5wR5E1ru7Ou1G4lwYrC/Dw8Lrx2y0ahZCgfzB5zCkBu3N0g2fa1ZtmvW76o2FjbYMA3gasK4bdHQK3umxe/g7t1etPxXulbhRYKq6rhCzbJxZjtDEDPZwzeiW8ttRWTenVhhcNu1dtoyrdAOEOxnCpcwQIWZAEmQA6ylKUClKUClKUClKUClKUClKUClKUClKUClKUClQt6bTcQIba4puIrdlmIQnMgD5ZkgDM56Gi/3tttwCLRtQUx/CYsf+H6xUxHCM3vjEZEJlOtB1VK5Zd/7WUnqDiA06m92vispeJ7OG2FfAc2xQDINdBu+8721NxcDkKWUYoVioJEsBMEkTQc7ub+LXeu3K4B2S4LVy1LdpXFm3bYqv8rFWGuRTTMmurqt3j2b2zv4s1o+VxcQ/87aD58qsqCq3xdAu7OTojXLp/wAqWLiEefxAfka37jtFdntBu8VDPzuP23PzdmPzql6ZXiCoCm5jtXLYQfiN2/stnXUCLhBYZgEkVznRXdm97d/ak27aiE2lmGzXUZLrW7gl8du2ylUtlAwwmIIHZ4gPpF60HUqwDKwIYHQgiCPSoO6Wx2TbudtrZa1cxQceHLE3A40KsR+aKpejPQ29s63Fv7ff2rG+MOSbbglQrAkMZEKsDIDPKpabjtDamVg7rdthwLly7cGNGwuxDsROF7YB1gHSglXmOyjFiL2BqrHt25y7DMe0v5T2vAnJa3/7+sYFfrUwMrOGns4EEuxPADOZ8DWbO5LCHEti0rfzBFDc84mvG9dyJfUgypwXEUqSMPWIUYwCOBoFzpDYXW4MxMQ06wViJxDiuo4gVld/WSbgDg9UFLkZjtsyqAR3iWRlgTnlrlUW/wBD9mcyySSMySSScWMsSdSWJNSV3BaAugBgLwwuMTERidoAJgS1xyY1xGZGVB6Tftgsyi6hZASygyQBqYGZ+WucaVqTpNYLMuOMOCSQQO2pYegViZ7sGYisno5Yz7J7SlT230JYnU+Lt61oXofswj4ehRhLEwUDKsAmB2WYZeNBt2jpPs6YJckXMRVlVmU4XW2cwNcTqI41uub+sKYN1RmBnxJDMCDxEI5kZDA0nsmD7jtHq5B+EpVO02SthkHPPuLrUdeiuzgscBlxhbtNmMDpGvBXcDwxZaCAsF25C5thhjEyvEQEJ9Bct/8AcK31Tb73I1w47D9TdYqLjglSyKHAEgHMMytpngAOWmN3bsvpcU3LmNRi/wAS5KyzmSIi4WDLrATD2RnQXVKUoFKUoFKUoFKUoK3fd+6iobILEM2IBccqLN0iRr3xb0M8OMGh2npFtiIpNpAzsqohRgXY9SCM3BAJuXO0RC9WAZLCuwrBUZZaZjkaCktbx2nqLbtbXEzMLgwuuBMRi4VaGAwjMRMkRXux0qsuqsuI4wSsCcRxhAoIMElmUZGBIxFZE3BWRBzB4VX393bOiS6W0RQRLQAqk+J0z9OFBjfAL7MzKDiUC6qt2TitkXVBnQ4lAz/Wp9q4GUMMwwBHMHSqk73GHDs9l2AEKSvVWxlAjGJI/wAqnL5Txv8As43LvPZbV5Nr2mZcdUpm/hUSGKknsqeyQkZRwzoOq3007bsiiMi+InKJHWLHiT/DuOVael3SW1st7Ylu45u3iLYRS2N+ra2LYjRi11YmBrnlWradxG7eS9cv3i9vu4RbRR/9RYd4/inmOHra9zG61pnvXXNi4LtrrFtEK4UoGOG0rGFdtW1zOlB1VV29OzcsXNIudWx44bowgeXWdUflPCoq7RtC/jt3R4OjWz/3riA8sB8+Fc//ALQt47Q+w3P4db9jaLTJdtFV6xHZGxFSUxCMIJGMAYgtB3dKjbuHwrY6zrYRR1kz1kKBjkEzOuvGpNApSlApSlApSlApSlApSlApSlApSlApSlApSqneO3lmNq02GB8W6sE28pCLMjGRnocIgnvLQbNv3sQ3V2gHf8THuWspl4zJ8EGZ4wM6gjZJYPdc3XBkFgAls9rO2gEKdc82jLERrts2lQYVhQCeefaliSZYnUkySZJ417xc+J+Xez19xQZ+/wB89Kff7Z6Unnx+9J58ftzoMfccNe7np7+gfbhr3c9Pf0YufEfPu56+5oG5+Hz7uevuaDPvz05UPH3OvKk8/wCunOjHXP3nzoIzbKVYvac2mOZAE23OZOK3p5suFjGvjP2DeuI9XcAS74fhuRq1snXmNV45QToZtc+H/tlr7ivG0WlcEN5gjIqwxQVMyCPHzoLulVm7tvOLqrplv8N8h1qgZyBkHGcgRIzAGYWzoFKUoFKUoFKUoFKUoFKUoFKUoFKUoK/fG2siqqQLl04VJzCACWuEcQo4cSVGU1EsWwigA+JJJkk5ksxnMk5n9uGuxd624b0iDKWvAWwe9rq5GL/KLfgZkYufvPXOgwX5jj8tfzcv04cGLmNT8tfzcv04cMluY4/vrnp9vRi58T++uen29AYufH786YufH7c/c+uZ58ffGk8+P25+/qHnFzGo+en5uf68eINzB0+emna5/r65xcxqP20z0+/qDc/D9tM/c+oMXMffy7VGbXMe5/N7j0YufvlnQtrn7z0z9/QMM+uY0+/5uXLT0Ftcx7n83L9PQza5jT7/AJtft6ZLa5j3PPX7egatqsBxBMEZqwjEjiYZZOo55HMGQSKn7r2/rVMwHtsUcDSQAQRyZSrDk1Riefv11qMbvVXUuT2Xw2rg82i02uod48nPgKC/pSlApSlApSlApSlApSlApSlAqBvzaSlhypIdoRCOFy4QiH/uYVPqp35m+zA/8xmj/LZuQfkSPnFB4sWgqqq5KoCqPAAAAH5V79/XWgGmXvnlSOXvPXKgx/X99eVPuf315Ujl4/vrlp780cuJ/fXLT35hn70+/wBqRy4++FI5cftyoMfcftpyp/T9tOVI5cR+2mWnvyAcvD9tMvf0DPv/APKNx9+OlCOXvllQjXL3nyoMNx8vv+tZPH34/rWGGuQ0+/LX7+ojXL3ny9z6hk+/fjWra9mFxGQ6OpUnwkRPnW0jl79NaAcveXLWglbo2w3bFtzAZlGMD8LjJ1+TBh8qmVUdHm/v14JeMDwx2rd0/wDm7+xVvQKUpQKUpQKUpQKUpQKUpQKpd6f8VZ5Wr2vH4mz6eUT6VdVT73SL+ztrIu24/wAwW5i+XVRH5uWYZC6ZD3H5aYeXvPXs+/qC6Ze8uVMPL+uvKgxg5Dj89dezz/XjxYeQ1Pz1/Lz/AF48RXkOPz73L3Pqw8hqfn3uXufUM4eXH78qYeXH7cvf0Ry4/flSOXH7cqCHvW7dS2TZtLdcHus/VBREyG6tpggZR8xGUDodtl69sdi5fRVdrVlsQYObmK0hNwgW1CEnPDnHjlldYeQ1Hy7vL3HoC8vD5d3l7j0DOHkPfh2aFdch7n8v319WHl/TTlRl1y958vc0GGTXIaff8vPnr65K65D3P5efPX1wy65DT/2z09z65K65D3OenufUM4eQ9/KgXkPccvcegry9+OlAvL3lnp7ig8bkyvbQI16ppGmdvDhOQ7QwTEaMvjAuap9wd/aDp8RF9LFoz/5R8quKBSlKBSlKBSlKBSlKBSlKBVX0gSES5/yXVz/kIKOTyCuW/wBIq0rVtOzi4jIwlXBVh4giDpyoK0DTL3lzp789ai7suMbaq/8AeJ2LnCXUAExOhyYcmB41Kn3Ouv5vf0DB8vH597LWs/c/PvZa1gn9+OuuXe98oyT9Tx11y73vlGQZ+/3yp9/tlSfr4+eWtJ+vj5Za+/qGPlxHy7uWtB5eHy7uWtJ+o46aZd73znMD+3HTTI9r39Qz78tKNx9xrSfc6aa9qhOv301/N7+gYYa5cP8A2z1rJ45e886wx18vHTXPvfb9MhOv301z73v6B6Pv71j39M6yT7n9daibxJKi2pIa98NYOYxd9xn+FA7f6eeYTejazYFzjfJu88L/AN2DzFsIPl4VaV5RAAABAAgAcANBXqgUpSgUpSgUpSgUpSgUpSgUpSgpt52ururdE4LkW7kaBv8ADf6oTzTgK9evr56Z+/pa3bQYFWEhgQQdCDkQao0tm0wtOSwMm02csgHcJ4uoOv4gJzIaA3E+fHj55Dte/pmfPjx88h2vf0H58dJ56e/Cnrx8eenvwoMz56+PnlrSfPXx8stff1euv3p66/ag8z58OPlke1758QPnw1Ommva9/XPrw8eWvvxoPnw1nlr78aBPn66eedCddfXTXn7+mfX340PHX3NB5Y66+vnn3veXyyTrr6+eevvL5G46/rz9+lDx19z79KDPr6/1rxua11jtfOaxgs8ezPbuAzozAAckBB7Vaja69zaE9WuV5sxIIPwlPiQQSRopjVpW9RAAABAGQAyAHhQZpSlApSlApSlApSlApSlApSlApSlArTtWyLcXC4kZHiCCMwQRmCPEVupQUF7FZMXTNv8ADeyAGoi54NJ7whT+UwGkR58eHny95fO2ZQRBEg5EHQiqi7uLBns7C3/0mzs8e6NbRz/D2dZU0HqPPXw8+VPXX7cqittbJ/e2rlvPvKvXJ4khrakgc3Va27PfW4JtsHE/ghuI1gZH35Bs9eHDy1y95/IPnw1Hlrl7z+Qr56jUeWZ7PvlGRVnxOnDXTPu++UZA9fT65UPHX08+Vatq2pLY+I4SYjHC4jw1GZ5Cft4XaGf+6tXHkd64OpT59YuOPJG+4SG466eHny0/p89FlW2ierJW1obvF9ZFrlw6zT+We8JFrcIbPaG63/pgYbI8AU/H5uT4gLpVqBQa9m2ZbahEGFV0H7knMknMk5k1tpSgUpSgUpSgUpSgUpSgUpSgUpSgUpSgUpSgUpSgVC2vdFm4ZuWbVw+LorH1IpSg0Ho5YjsoU4gW3uW1U/lVGAX5U/s5Y/EhedRdd7itzZXYg/McBSlBJ2Pddm1natW7Z8baKnh/KOQqXSlApSlApSlApSlApSlApSlApSlB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BUSEBQUEhUUFRUUFhQUFhQUFBQXFRUVFxUUFBgXHCYfFxkjGRUVHy8gJCcpLCwsFR4xNTAqNSYrLCkBCQoKDgwOGg8PGiwkHiQsKSwsLSwsLywpLCosLCkpLCwsKSwsKSwsLC8pLCksLCksKSwsKSwpKSwsLCwsKTUsKf/AABEIAMYA/gMBIgACEQEDEQH/xAAbAAEAAgMBAQAAAAAAAAAAAAAABAUBAgMGB//EAEQQAAIBAgMFBQMJBgUDBQAAAAECAAMRBCExBRJBUWEGIjJxgRORoTNCUmJygrHB0RQVI1Oi8ENjksLxB3PSFiQ0g7L/xAAaAQEAAwEBAQAAAAAAAAAAAAAAAwQFAgYB/8QALxEAAgEDAwEFBwUBAAAAAAAAAAECAwQREiExQQUTIjJRIzNhYnGBkSRCocHhFP/aAAwDAQACEQMRAD8A+4xEQBERAEREAREQBERAEREAREQBE0eoALkgDmTYSGdtUzkhNQ8qal/iMh6mAT7zF5UYzbjILmmKd9PauAx8lTeJlHiu1OJY2ooneyXuM5byAYX/AC4iAX+L7R0UJAJqFTZlp95lHMjlJmGx9Op4GDWAPodDPN7K2Xi7b1VaSHI2GTE82tcacM5dU9k67zXuLDdAW3PreAWDVlGRIHqJlXB0N5827WbBRqbU8HUrUqymwdqrutuOTE/2JedgfaUqIw9RhUKAsahLbzknUg5DgMuUgVxTctKe51peMnr4mJhmk5ybRPBYn/qwtPEnCvg64rbwXd3qWd72YEtbdIGs91SckAkWJGl726X4wDeIiAIiIAiIgCIiAIiIAiIgCIiAIiYJgGZi8g1dqAkpRU1XGRtki/bfQeQuek1/djVM8Q+9/lpdafkeL+pt0gG1Ta63K0w1VgbWQXAPJm8I9813K7+JloryTv1P9Td0einzk6lSCiygADQAWA8pxxmOWmM7kk7qqPE7cFX+7DjAItTZ1FBv1e9bMtVO/wDjkPQSHW2lUqn2dBSo0JOTAfWuLU+HAtnoNZrSoVMQ+8xyU23l8KHitH6T86h0zC8bV3aztcmzPZp7PuVUqbrKLlHFrFh84G5JOt4PpKpbIG+UW1Spl7R2F6dPkADm720DE21PKXmDwCUr7ubHxO2bN5n8tBwE8pS7d0FoL+zq7lhfvjcJJ1d+NzrPPbQ27Xr/ACjkL9Be6vw19ZJGm2Val1CGy3PomM7RYel46i3HAd4/CVNXt9Q0UMetrCeDXDzoMPDo56lZ3c+iRaHa6Ek943OfdOpkzZ+3UouHO9bMEFWFxyzE8+aEyrMOJtM99mQg9cOfr/hIr6fEl/B9Aw3bbDvqSvmJcYXHpU8DBugOfuny1qAdWe1yttMjprymMNjgPlC1x4SMmHqLGTqb6LOOfUkVZrGrrwfSMd2fo1q1Ku6A1KV91rDMMCCrc1zvbpNv3c1PPDtu/wCW1zTPlxQ+WXQzyeze11VOPt0GobKovrxnrtl7apVxem2fFTkw9JInkmjUTN8LtEM24wKVALlG1tzU6MOok2RsXglqCzcDdWBsynmp4GR8Pi2RxTr5k+CoBYP9Vh81/geHKfSQsYmAZmAIiIAiIgCIiAIiIAiJBxePO97OkN+px+ig5uRp5an4wDti8ctMXY65AAXZjyUDMmRP2epW+VvTT+Up7x/7jD8F95nfCbPCHfYl6h1c/go+avQfGSxANKVBVAVQFA0AFgJ0iYMA443FCmhZvIAasTkFUcSTYSnSi1WqQxs1rVGU5UlOYoUz9IjNmGfldZtXxJdhUGfe9nh1OjMcmrHoAD6A28QlnhcOtKna+lyzHVjqzN1JzgGzslFLmyIo8lUCfL+2mOXH1aXd/h0WYrfVybZnkMtJP7U7fbEPuLcUhpr3/rHpylVRoSaEVjLM2tXk3pic6WHkqnhpIo4eTKeHnbkQxpkEYabfs8shh51p4UHneQzqqCyyaNHUVH7KeAMmYXZdjdrHpLWnRI1N/wAoZZjXF9OeYx2RepWsY+Jkb2fKR6+BVr3UZ8bZycyzQrMtSlF5TZdcU9miqw2ylptvAk5W8pzxqGn/ABaZKMDwylqRONWiGBB4yaF1UVVVJPPr9COVCDg4xWPQuezna0VrU6tg/A8G/Qy/xOGV0KON4HX9RbQ9Z8kr9x8tLAi3Ce+7KdovbD2dQ/xBofpAfnPTbSipx4Zn0azy4T5RZ4PEMjexqm5tem5/xFGt/rjjz152sBI2PwntEtfdIO8rDVWGhH96XExs/GF17w3XU7jryYW06EEEdDOS2S4iIAiIgCIiAJgmJX4rENUY0qR3bfKVB8z6q/XPwGfKAMRimqMadE2sbPU1CfVXm/4ceRlYTBrTXdUdSdSSdSx4nrM4bDKihUFgP7zPE9es7QBERAEgbTqEhaS5GrcE/RQeNvdYebCTpTtiPl6+tv4VP7uWXnUP9IgHbA0g1VnHhpfwaYGgtb2hHqAv3DIPaXHZexXjm/lwX1lrSUUaAB+YuZ5m2Z8yfxnj6tUuxY6sbzOvq7px0x5ZJTjkg7QQbo88vdOFClLDE4feAA1vryHGaJhypsf+ZL2dUj3Sjnfco3VN943jY6UKMn0sPOeHSWNFZebOYROH7PNCltMpPYSXiNmqU3kFja/nOXvyS6fQqFq5Z63tOOPNly4yRSQXN7eRnGpTu27nb8JlypwjVz0RNmTgcqGI3stDN2WYo4PdNybzdhKVx3ev2fBNS1afEcWE5MJ3YSPiKwUXY2Eq6W3hEucLLPP7dpWqA81FvjOGBxbIwZTZgbgzptLEe0e+gAsJBU2M9fawlGjGMucHm6813rlE+u7G2kK9Jag10YcmGommLHs6q1dFa1OpyzP8Nj942v8AW6TyHYvae5W9mT3amX3uE93iKAdGRtGBB9ZzJYZqUamuOTtEh7LrlqY3vEt0b7SmxPra/rJk5JhERAERIuOxu4lwN5iQqKNWY6AfieQBMA5Y7EksKVI2dhctwprexc8zwA5+Uk4XCrTUKoyHvJOpJ4kzlgMHuLdjvOx3nbmeQ5KNAOklwBERAEREAj47Eezpu/0VJHUgZD3yA+G3Uw9HXvKW67gLknzcD3yRtcXVV+nUpj0DBj8FiqL4mn0pVW9S1ID84BD7TYm1MIPnnPyH9iedQSx7SVr1rfRUfHOVpqBRcmwnm7uTqVmvsWobRybI/wDEt0y/GdGosTc+kh4Yb1TeBvnmMxblLQ6ZajOWc9xOOnnH4ZV95F54NkS1vjJFJpCp1G6zstSatNSxpb3IW1nKRPpLdgo5y83crTzNOuQbiehwuJDi49eklSwsHcWmUG0KXs6mXmPWaO1xcan8pfbQC7h3gDlYX1z5Tz1dwuXwlK6w2kuf6OorGd9gGNz0y6zBnP2oXUmxB9D/AGZrhq4YWvmP7vM6pSlp1JbEsZrOMmzSn22+i+suGnmcVWLEk8fh0k/Z1HXV19EQXk9MNPqQqgkZhJTiR6k9KjBkScJWKsGGoII9J9bwWJD01cfOUH3ifHqM+ldjcRvYVR9Asv5j4GQ1V1L9nLfBOwvdxFReDhao8/A4/pQ/elhK/FZV6Lc/aU/eu/8A7JYCQGkIiIBgmVuCX2r+3bwi60h9XjU824dB1m20zvstBfn5ueVMHMfePd98nothYaCAZEzEQBERAEREAgbQ+VoD/MY+6m8H/wCUP+y3wdb/AIiMf8rQ+2w99N5jEZYikea1U9TuN/sMA81thr4ip529wEqNpVCN0Wyv6XHCW21hbEVPtfkJVbQbNPPLz4Tz9B/qt/Vklf3RMwSZA2KjXzJ/IScWsCZHoXt3jc9JIQyKVTVPU/U6jHEMI2o115685mpStmNIVRfQTfeAB6SzTraZ5hkjcMrxHAPO2HxjUmuOI0P4yB7SbM5bPW0222sN8FJSXQl47aTVDc5W4D8ZX1GgvObNJFFcnEpN8mGM6YDxnyMju01o4ko19eBEjrwc6bijmEkppst3nnsdhdw9De3P1lo20bW3gRz6X0lbjMVvlhw+b6frM2xp1qcvl6lm6nTnHncrWkepO7mR3noEY0jphxee+7Bt/CqDk4PvUfpPA0J73sEP4dT7Q/CQ1C1aedF7tMZ0jyrL/UGX85NEg7UPyXWsnwufyk8SA1hNalQKCTkALk8rTYyu2p3ylH+Ybt0Rc295svqYBnZSEg1W8VUhuoQeBfdc+bGWEwJmAIiIAiIgCIiAQNq5ezb6NVP6rr/uExtgWVan8uorel91v6WM6bVolqLhfFu3X7S95f6gJsCK1LmtRPg4/QwDzPaGnauT9IA/C35SmxKb9t3PdbPhw4S62uCaKMfHT3qT/aXQ+RyPkwlRglsg4k5nzOZ/Geerrua0p/Hb7k3nSj0JqGdVM4AzoplNMlwSFMxUS485oGm29JYyw8o5ayRGULfeuTe3L1nN3HC46GWB981NFb3IzmnC/wAbyT/JTlbvoQGtug9bGcQSdM5bVEBBGWcg/sBFiGz4npJ6V9Fp6tn0IqltJNYIVQybgsMLBmHUX4SSMOo0A/5mXcDM2Er3F93sdEFglpWyi9Uio2sCGzN76DkJW3zk/bFa7gW0HvlYxmvaZdGOTNuX7R4NHMjvOjmcwM5c4KTO9ET6J2Jo2w1/pOx9AAPynz6knKfV9k4X2dBE5KL+fH4yGozQs4+LJzxudagv13c+S02F/eyyeJAp97FMeFOmF+9UN2HoET/VLCQGkR8fj0o0zUqsEQWux0FyACelzImznFSpUqggi/s0sb9xNSPNy3+kSL232c1fZ+Ioou8z0yFXmeAzkPsH2KXAULMd+s+dR7k20tTS+ij4m54wD1AmYiAIiIAiIgCIiAYlfsru79L+W+X2H7y+65H3ZYyux38Ootbh8nU+yT3GP2WPucwCLtXC2cg+GuAhPBaq/Jt6ju+YXnPMDIkHIg2InvMTh1qIUbMMLcvUHnxvPmParb64bG06TkFnBFQggjIjcc28Ja+YPEciJn3lr3q1R5R3GbiWytOitIOHrLeynI5j8xJYmHKLi8MsKSkso7K03BnBTNw0+Jn3B13pnenLemd6dZPhvvRvTQmY3o1A2Mq9pbQWxQZ/lLCocjbWUWLwBQXuCRmeGROol+whSlU8b+hUupTUfAjttCurUlK6ggdRKhjNixt0M4s09FQpKlHSmYlapreWYczaks1RbyTSSTNkKWS57LbO9riFuO6veb00Hvn0hmAFzoM/SU/ZnZHsKI3vG/ebpyHpJO1Dv7tAf4nj6Ux4vfkv3pVk8s2qFPRE22MLoahyNVjU62Pg/pCyfMATM5JxERAEREAREQBERAEREATStSDKVYXDAgjmDqJvEAr9nVSpNGobsnhJ+enzW8xoeovxlTtf/p3gMSWarh132zNRC1JydblkIJN+cuto4QuAyHdqJcoeHVW+qdD7+E2wONFRdCrA7rKdVYag/iOYgHzXa2xHwlQKCSB4HOdwNLnnJ2DxO+gPv857vaWzUrUylQZHQ8QeYnha+yHw1XdbNG8LDRv0Mp39GNWlq6rf7ENFOlU+VncGbAzkGmQ083k1DrvTO9OV5m8+5Ph03pi80vOdavujQny/OdRTk8I5eEss7kyqxuJBrKl8rEHreZrY8VKTbh3SNb5G3TrK+jTFPvVM21CcRyLTUtLfTmU/Nwl8ShcV9WIx45b+BHxTd4gC1srHM+s4hbzq5LMWPHOdEpz0cNopPkw3vLJinTnr+yHZ7eIrVB3R4AeJ+l5Tn2d7KFyKlYWTUKci3nyE9uFAFhkBw4SKc8mhb0P3SNa9YIpZjYKLkyLs6ixvVqDv1LZfQQeFB77nqT0nJP8A3D73+Chuv+a40bqgOnMi/AS0kRoCIiAIiIAiIgCIiAIiIAiIgCIiALSBjMEd72tIhagFs/DUUaI/xseFz1EnxAIuDxwqXGasuTIfEp68weB4zpXw6upVwGB4GcsZs8PZgSjr4XXxDoeY6GcF2iafdxAC8BVX5M+f0D55dYBRbW7L1F72HO8PoNr6c5518a6MVqJYjUZg/GfUAZGxmz6dUWqKG8xn75C7ajJYlEjkpreEjwlKsGFxN96X1bsXTvemzIeR7y/rIlTstWGhR/UrMet2fOMvZ7otQrPHiRWgzliHXdIbQ5W5yRW7MYnRVy+2D8ZzXsXiDqF9WktPs1+acsEE7mT8MYnmnoWJ85t7O+ufnPZUuwzHOoyL9m5/GWmC7HUEzYGofrHL3Cbsam25m/8ALJnh9n7IqVjampbroB5me02N2RSlZqtqj/0jyvrL+nTCiygADgMhOGL2itMhTdnPhRc3brbgOpynxzyWqdvGG73ZIZgBc5AZknQSsLHE5C60eJ0at0HKn14+Wu4wL1bNiLbozFFTdehqH556aDrrLICcFkwigCwyHL9JtEQBERAEREAREQBERAEREAREQBERAEREATVlvrxm0QCuOytzOgxpfVtvUz93h6ETIxtRPlaRI+nSO+PVTZh6XlhFoBBTa9Im2+qnk/cPuaxkwHlMVKIbJgCORAP4yJ+5KN7imqk8U7n/AObQCZaAJD/dCc6g/wDtq/8AlH7mpHVS32ndvxMA7V8aieN1X7RAkf8Ae4b5JHqdVWy/6msLTvh9nU08FNF+yoH5STAK72Fap43FJfo0839XYZei+sk4XApTBCLa+ZOrMebE5k+ckWiAIiIAiIgCIiAInDE4xadt75xsAASSbE6DoLzj++aP81NL+IaZ5/A+6ATYlce0NAWvVTPTPXT9R75u+2aShyXAFPJjnYG9vXMgZQCdErqm36CtumqgINiL6G18/SdP3xS/mIdTkbnIXOQ6QCbEr6e36BFxVTUjM2zGtr6zrQ2rScgJURibGwOeeekAlxMTMAREQBERAEREAREQBERAEREAREQBERAEREAREQBERAI+KwiVAA4vY3GvK3DoSPWQf/TVDe3twXyyztlvDQ/a+A5REAyOzdDeL+zBJtkSbCxv3Rwzzkh9lUm3t6mp3iC1xcEg3BI884iAcT2ew5NzSW+t8/1/u83obCop4Kai2XHlb8IiAaHs/hyLeyS1raW4BeHRQPQTbD7Doo4dKYVlBAt1A/IREAsYiIAiIgCIiAIiIAiIgCIiAIiIAiIgCIiAIiIAiIgCIiAf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2" descr="http://t3.gstatic.com/images?q=tbn:ANd9GcTkCYG2Edsr7nVZTX0wy7XKlLhEa7tlolxheCG1WvQOSuduuoBn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1600200" y="1159193"/>
            <a:ext cx="0" cy="2286000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68300" y="2530793"/>
            <a:ext cx="2984500" cy="0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612912" y="2530793"/>
            <a:ext cx="1529734" cy="914400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555750" y="2530793"/>
            <a:ext cx="1873250" cy="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600200" y="2530793"/>
            <a:ext cx="0" cy="1080521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92387" y="2410242"/>
            <a:ext cx="457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4000" dirty="0" smtClean="0"/>
              <a:t>θ</a:t>
            </a:r>
            <a:endParaRPr lang="en-US" sz="4000" dirty="0"/>
          </a:p>
        </p:txBody>
      </p:sp>
      <p:sp>
        <p:nvSpPr>
          <p:cNvPr id="27" name="Rectangle 26"/>
          <p:cNvSpPr/>
          <p:nvPr/>
        </p:nvSpPr>
        <p:spPr>
          <a:xfrm>
            <a:off x="3237292" y="3118128"/>
            <a:ext cx="42030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prstClr val="black"/>
                </a:solidFill>
              </a:rPr>
              <a:t>F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1692841" y="2769335"/>
            <a:ext cx="5180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l-GR" sz="4000" dirty="0">
                <a:solidFill>
                  <a:prstClr val="black"/>
                </a:solidFill>
              </a:rPr>
              <a:t>φ</a:t>
            </a:r>
            <a:endParaRPr lang="en-US" sz="4000" dirty="0">
              <a:solidFill>
                <a:prstClr val="black"/>
              </a:solidFill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5867400" y="3429000"/>
            <a:ext cx="0" cy="2895600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4635500" y="4800600"/>
            <a:ext cx="2984500" cy="0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5048611" y="4800600"/>
            <a:ext cx="774339" cy="1263134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5001465" y="4800600"/>
            <a:ext cx="802447" cy="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867400" y="4800600"/>
            <a:ext cx="0" cy="1263134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000189" y="4911685"/>
            <a:ext cx="4459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4000" dirty="0" smtClean="0"/>
              <a:t>ρ</a:t>
            </a:r>
            <a:endParaRPr lang="en-US" sz="4000" dirty="0"/>
          </a:p>
        </p:txBody>
      </p:sp>
      <p:sp>
        <p:nvSpPr>
          <p:cNvPr id="45" name="Rectangle 44"/>
          <p:cNvSpPr/>
          <p:nvPr/>
        </p:nvSpPr>
        <p:spPr>
          <a:xfrm>
            <a:off x="4380140" y="5709791"/>
            <a:ext cx="50847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prstClr val="black"/>
                </a:solidFill>
              </a:rPr>
              <a:t>G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5388216" y="5616714"/>
            <a:ext cx="43473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4000" dirty="0">
                <a:solidFill>
                  <a:prstClr val="black"/>
                </a:solidFill>
              </a:rPr>
              <a:t>ϒ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572000" y="1159193"/>
            <a:ext cx="64127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Homework</a:t>
            </a:r>
          </a:p>
          <a:p>
            <a:r>
              <a:rPr lang="en-US" sz="2400" dirty="0" smtClean="0"/>
              <a:t>Try it at home</a:t>
            </a:r>
          </a:p>
          <a:p>
            <a:r>
              <a:rPr lang="en-US" sz="2400" dirty="0" smtClean="0"/>
              <a:t>(use a value for the angles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convince yourself)</a:t>
            </a:r>
            <a:endParaRPr lang="en-US" sz="2400" dirty="0"/>
          </a:p>
          <a:p>
            <a:r>
              <a:rPr lang="en-US" sz="4000" dirty="0" smtClean="0"/>
              <a:t> </a:t>
            </a:r>
          </a:p>
          <a:p>
            <a:endParaRPr lang="en-US" sz="40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56342" y="3194328"/>
            <a:ext cx="3690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4503245" y="5805220"/>
            <a:ext cx="36902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1784350" y="5524500"/>
            <a:ext cx="1873250" cy="1066800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1784350" y="6591300"/>
            <a:ext cx="1873250" cy="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3657600" y="5524500"/>
            <a:ext cx="0" cy="1104900"/>
          </a:xfrm>
          <a:prstGeom prst="straightConnector1">
            <a:avLst/>
          </a:prstGeom>
          <a:ln w="50800"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3657600" y="5867400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667000" y="6260068"/>
            <a:ext cx="49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00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38400" y="1204409"/>
            <a:ext cx="454772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prstClr val="black"/>
                </a:solidFill>
              </a:rPr>
              <a:t>Bees and Vectors</a:t>
            </a:r>
          </a:p>
          <a:p>
            <a:endParaRPr lang="en-US" sz="4400" b="1" dirty="0">
              <a:solidFill>
                <a:prstClr val="black"/>
              </a:solidFill>
            </a:endParaRPr>
          </a:p>
          <a:p>
            <a:endParaRPr lang="en-US" sz="4400" b="1" dirty="0" smtClean="0">
              <a:solidFill>
                <a:prstClr val="black"/>
              </a:solidFill>
            </a:endParaRPr>
          </a:p>
          <a:p>
            <a:endParaRPr lang="en-US" sz="2800" dirty="0">
              <a:solidFill>
                <a:prstClr val="black"/>
              </a:solidFill>
            </a:endParaRPr>
          </a:p>
          <a:p>
            <a:endParaRPr lang="en-US" sz="2800" dirty="0" smtClean="0">
              <a:solidFill>
                <a:prstClr val="black"/>
              </a:solidFill>
            </a:endParaRPr>
          </a:p>
          <a:p>
            <a:endParaRPr 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5777" y="1977858"/>
            <a:ext cx="8077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Bees know about vectors and use them to indicate  pollen sources to others in the colony.</a:t>
            </a:r>
            <a:endParaRPr lang="en-US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3873" y="3206266"/>
            <a:ext cx="4676775" cy="282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3522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38400" y="1204409"/>
            <a:ext cx="454772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prstClr val="black"/>
                </a:solidFill>
              </a:rPr>
              <a:t>Bees and Vectors</a:t>
            </a:r>
          </a:p>
          <a:p>
            <a:endParaRPr lang="en-US" sz="4400" b="1" dirty="0">
              <a:solidFill>
                <a:prstClr val="black"/>
              </a:solidFill>
            </a:endParaRPr>
          </a:p>
          <a:p>
            <a:endParaRPr lang="en-US" sz="4400" b="1" dirty="0" smtClean="0">
              <a:solidFill>
                <a:prstClr val="black"/>
              </a:solidFill>
            </a:endParaRPr>
          </a:p>
          <a:p>
            <a:endParaRPr lang="en-US" sz="2800" dirty="0">
              <a:solidFill>
                <a:prstClr val="black"/>
              </a:solidFill>
            </a:endParaRPr>
          </a:p>
          <a:p>
            <a:endParaRPr lang="en-US" sz="2800" dirty="0" smtClean="0">
              <a:solidFill>
                <a:prstClr val="black"/>
              </a:solidFill>
            </a:endParaRPr>
          </a:p>
          <a:p>
            <a:endParaRPr 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5777" y="1977858"/>
            <a:ext cx="8077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Bees know about vectors and use them to indicate  pollen sources to others in the colony.</a:t>
            </a:r>
            <a:endParaRPr lang="en-US" sz="2800" dirty="0"/>
          </a:p>
        </p:txBody>
      </p:sp>
      <p:pic>
        <p:nvPicPr>
          <p:cNvPr id="4" name="Dancing Honeybee Using Vector Calculus to Communicate - YouTub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6444" y="2931965"/>
            <a:ext cx="4975865" cy="339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47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Operations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with vectors (new algebra):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Multiplication </a:t>
            </a:r>
            <a:r>
              <a:rPr lang="en-US" sz="2800" kern="0" dirty="0">
                <a:solidFill>
                  <a:sysClr val="windowText" lastClr="000000"/>
                </a:solidFill>
              </a:rPr>
              <a:t> </a:t>
            </a:r>
            <a:r>
              <a:rPr lang="en-US" sz="2800" kern="0" dirty="0" smtClean="0">
                <a:solidFill>
                  <a:sysClr val="windowText" lastClr="000000"/>
                </a:solidFill>
              </a:rPr>
              <a:t>of a vector with a scalar.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Division of a vector with a scalar.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noProof="0" dirty="0" smtClean="0">
                <a:solidFill>
                  <a:sysClr val="windowText" lastClr="000000"/>
                </a:solidFill>
              </a:rPr>
              <a:t>Addition of two vectors.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noProof="0" dirty="0" smtClean="0">
                <a:solidFill>
                  <a:sysClr val="windowText" lastClr="000000"/>
                </a:solidFill>
              </a:rPr>
              <a:t>Subtraction of two vectors.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Calculating the magnitude of a vector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800" kern="0" noProof="0" dirty="0" smtClean="0">
                <a:solidFill>
                  <a:sysClr val="windowText" lastClr="000000"/>
                </a:solidFill>
              </a:rPr>
              <a:t>Calculating the rate of change of a vector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Multiplications of vectors (two types, dot and cross product). </a:t>
            </a:r>
            <a:r>
              <a:rPr kumimoji="0" lang="en-US" sz="2800" b="0" i="1" u="none" strike="noStrike" kern="0" cap="none" spc="0" normalizeH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These two will be study later in the semester.</a:t>
            </a:r>
          </a:p>
        </p:txBody>
      </p:sp>
    </p:spTree>
    <p:extLst>
      <p:ext uri="{BB962C8B-B14F-4D97-AF65-F5344CB8AC3E}">
        <p14:creationId xmlns:p14="http://schemas.microsoft.com/office/powerpoint/2010/main" val="108655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NOT possible with vectors: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Vector equal to a scalar.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Vector can not be added/subtracted to a scalar.</a:t>
            </a:r>
          </a:p>
          <a:p>
            <a:pPr marL="457200" indent="-457200">
              <a:buFont typeface="Arial" pitchFamily="34" charset="0"/>
              <a:buChar char="•"/>
              <a:defRPr/>
            </a:pPr>
            <a:r>
              <a:rPr lang="en-US" sz="2800" kern="0" dirty="0" smtClean="0">
                <a:solidFill>
                  <a:sysClr val="windowText" lastClr="000000"/>
                </a:solidFill>
              </a:rPr>
              <a:t>Division by a vector (but you can divide by the magnitude of a vector).</a:t>
            </a:r>
          </a:p>
        </p:txBody>
      </p:sp>
    </p:spTree>
    <p:extLst>
      <p:ext uri="{BB962C8B-B14F-4D97-AF65-F5344CB8AC3E}">
        <p14:creationId xmlns:p14="http://schemas.microsoft.com/office/powerpoint/2010/main" val="224633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 flipV="1">
            <a:off x="1219200" y="4267200"/>
            <a:ext cx="10668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98525" y="5349875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/>
              <a:t>a</a:t>
            </a: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304800" y="2133600"/>
            <a:ext cx="4648200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/>
              <a:t>Multiplication (division) of a scalar and a vector</a:t>
            </a:r>
            <a:endParaRPr lang="en-US" sz="3200" dirty="0"/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>
            <a:off x="990600" y="5486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8428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631" y="1106269"/>
            <a:ext cx="887796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                          Todays objective:</a:t>
            </a:r>
          </a:p>
          <a:p>
            <a:endParaRPr lang="en-US" sz="3600" dirty="0" smtClean="0"/>
          </a:p>
          <a:p>
            <a:r>
              <a:rPr lang="en-US" sz="3600" dirty="0"/>
              <a:t> </a:t>
            </a:r>
            <a:r>
              <a:rPr lang="en-US" sz="3600" dirty="0" smtClean="0"/>
              <a:t>   Vectors and Scalars:</a:t>
            </a:r>
          </a:p>
          <a:p>
            <a:r>
              <a:rPr lang="en-US" sz="3600" dirty="0" smtClean="0"/>
              <a:t>         </a:t>
            </a:r>
            <a:r>
              <a:rPr lang="en-US" sz="3200" dirty="0" smtClean="0"/>
              <a:t>our first tools to help us describe the world</a:t>
            </a:r>
          </a:p>
          <a:p>
            <a:r>
              <a:rPr lang="en-US" sz="3200" dirty="0" smtClean="0"/>
              <a:t>          (systems) and their interactions</a:t>
            </a:r>
          </a:p>
          <a:p>
            <a:endParaRPr lang="en-US" sz="3600" dirty="0" smtClean="0"/>
          </a:p>
          <a:p>
            <a:endParaRPr lang="en-US" sz="3600" dirty="0" smtClean="0"/>
          </a:p>
          <a:p>
            <a:endParaRPr lang="en-US" sz="36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79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 flipV="1">
            <a:off x="1219200" y="4267200"/>
            <a:ext cx="10668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98525" y="5349875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/>
              <a:t>a</a:t>
            </a:r>
          </a:p>
        </p:txBody>
      </p:sp>
      <p:sp>
        <p:nvSpPr>
          <p:cNvPr id="9" name="Line 3"/>
          <p:cNvSpPr>
            <a:spLocks noChangeShapeType="1"/>
          </p:cNvSpPr>
          <p:nvPr/>
        </p:nvSpPr>
        <p:spPr bwMode="auto">
          <a:xfrm flipV="1">
            <a:off x="1219200" y="4267200"/>
            <a:ext cx="10668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898525" y="5349875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11" name="Line 6"/>
          <p:cNvSpPr>
            <a:spLocks noChangeShapeType="1"/>
          </p:cNvSpPr>
          <p:nvPr/>
        </p:nvSpPr>
        <p:spPr bwMode="auto">
          <a:xfrm flipV="1">
            <a:off x="1371600" y="3352800"/>
            <a:ext cx="2133600" cy="2133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1812925" y="5045075"/>
            <a:ext cx="635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/>
              <a:t>2</a:t>
            </a:r>
            <a:r>
              <a:rPr lang="en-US" sz="3200" b="1" dirty="0"/>
              <a:t>a</a:t>
            </a:r>
          </a:p>
        </p:txBody>
      </p:sp>
      <p:sp>
        <p:nvSpPr>
          <p:cNvPr id="13" name="Line 8"/>
          <p:cNvSpPr>
            <a:spLocks noChangeShapeType="1"/>
          </p:cNvSpPr>
          <p:nvPr/>
        </p:nvSpPr>
        <p:spPr bwMode="auto">
          <a:xfrm flipV="1">
            <a:off x="3276600" y="4419600"/>
            <a:ext cx="10668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Text Box 9"/>
          <p:cNvSpPr txBox="1">
            <a:spLocks noChangeArrowheads="1"/>
          </p:cNvSpPr>
          <p:nvPr/>
        </p:nvSpPr>
        <p:spPr bwMode="auto">
          <a:xfrm>
            <a:off x="3108325" y="5502275"/>
            <a:ext cx="5445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-a</a:t>
            </a:r>
          </a:p>
        </p:txBody>
      </p:sp>
      <p:sp>
        <p:nvSpPr>
          <p:cNvPr id="15" name="Line 10"/>
          <p:cNvSpPr>
            <a:spLocks noChangeShapeType="1"/>
          </p:cNvSpPr>
          <p:nvPr/>
        </p:nvSpPr>
        <p:spPr bwMode="auto">
          <a:xfrm flipH="1">
            <a:off x="5181600" y="4800600"/>
            <a:ext cx="533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Text Box 11"/>
          <p:cNvSpPr txBox="1">
            <a:spLocks noChangeArrowheads="1"/>
          </p:cNvSpPr>
          <p:nvPr/>
        </p:nvSpPr>
        <p:spPr bwMode="auto">
          <a:xfrm>
            <a:off x="4800600" y="5410200"/>
            <a:ext cx="9969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/>
              <a:t>-½ </a:t>
            </a:r>
            <a:r>
              <a:rPr lang="en-US" sz="3200" b="1"/>
              <a:t>a</a:t>
            </a:r>
          </a:p>
        </p:txBody>
      </p:sp>
      <p:sp>
        <p:nvSpPr>
          <p:cNvPr id="19" name="Text Box 4"/>
          <p:cNvSpPr txBox="1">
            <a:spLocks noChangeArrowheads="1"/>
          </p:cNvSpPr>
          <p:nvPr/>
        </p:nvSpPr>
        <p:spPr bwMode="auto">
          <a:xfrm>
            <a:off x="304800" y="2133600"/>
            <a:ext cx="4648200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/>
              <a:t>Multiplication (division) of a scalar and a vector</a:t>
            </a:r>
            <a:endParaRPr lang="en-US" sz="3200" dirty="0"/>
          </a:p>
        </p:txBody>
      </p:sp>
      <p:sp>
        <p:nvSpPr>
          <p:cNvPr id="20" name="Line 8"/>
          <p:cNvSpPr>
            <a:spLocks noChangeShapeType="1"/>
          </p:cNvSpPr>
          <p:nvPr/>
        </p:nvSpPr>
        <p:spPr bwMode="auto">
          <a:xfrm>
            <a:off x="990600" y="5486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Line 8"/>
          <p:cNvSpPr>
            <a:spLocks noChangeShapeType="1"/>
          </p:cNvSpPr>
          <p:nvPr/>
        </p:nvSpPr>
        <p:spPr bwMode="auto">
          <a:xfrm>
            <a:off x="2171700" y="5224522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3380581" y="5624513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5448300" y="5502275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78760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/>
      <p:bldP spid="15" grpId="0" animBg="1"/>
      <p:bldP spid="16" grpId="0"/>
      <p:bldP spid="21" grpId="0" animBg="1"/>
      <p:bldP spid="22" grpId="0" animBg="1"/>
      <p:bldP spid="2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619777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/>
              <a:t>Addition of vectors  (Graphically)</a:t>
            </a:r>
            <a:endParaRPr lang="en-US" sz="3200" dirty="0"/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 flipV="1">
            <a:off x="4267200" y="5364162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a</a:t>
            </a: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4403725" y="5761037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b</a:t>
            </a: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4526531" y="5761037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8777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1000" y="2057400"/>
            <a:ext cx="8305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Graphical rule for </a:t>
            </a:r>
            <a:r>
              <a:rPr lang="en-US" b="1" dirty="0" smtClean="0"/>
              <a:t>additions</a:t>
            </a:r>
            <a:r>
              <a:rPr lang="en-US" dirty="0" smtClean="0"/>
              <a:t>:  </a:t>
            </a:r>
          </a:p>
          <a:p>
            <a:r>
              <a:rPr lang="en-US" dirty="0" smtClean="0"/>
              <a:t>1. Connect  one vector after another  (tip to tail)</a:t>
            </a:r>
          </a:p>
          <a:p>
            <a:r>
              <a:rPr lang="en-US" dirty="0" smtClean="0"/>
              <a:t>2. The resulting vector is  obtained by  drawing from the beginning of the first vector to the end of the second.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5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4267200" y="5364162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a</a:t>
            </a:r>
          </a:p>
        </p:txBody>
      </p:sp>
      <p:sp>
        <p:nvSpPr>
          <p:cNvPr id="31" name="Text Box 7"/>
          <p:cNvSpPr txBox="1">
            <a:spLocks noChangeArrowheads="1"/>
          </p:cNvSpPr>
          <p:nvPr/>
        </p:nvSpPr>
        <p:spPr bwMode="auto">
          <a:xfrm>
            <a:off x="4403725" y="5761037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b</a:t>
            </a:r>
          </a:p>
        </p:txBody>
      </p:sp>
      <p:sp>
        <p:nvSpPr>
          <p:cNvPr id="32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Line 8"/>
          <p:cNvSpPr>
            <a:spLocks noChangeShapeType="1"/>
          </p:cNvSpPr>
          <p:nvPr/>
        </p:nvSpPr>
        <p:spPr bwMode="auto">
          <a:xfrm>
            <a:off x="4526531" y="5761037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5" r="51345" b="48876"/>
          <a:stretch/>
        </p:blipFill>
        <p:spPr bwMode="auto">
          <a:xfrm>
            <a:off x="5773467" y="3181537"/>
            <a:ext cx="2863409" cy="1735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62" b="48876"/>
          <a:stretch/>
        </p:blipFill>
        <p:spPr bwMode="auto">
          <a:xfrm>
            <a:off x="5813154" y="4868364"/>
            <a:ext cx="2816225" cy="1735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891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1000" y="2057400"/>
            <a:ext cx="83058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Graphical rule for </a:t>
            </a:r>
            <a:r>
              <a:rPr lang="en-US" b="1" dirty="0" smtClean="0"/>
              <a:t>additions</a:t>
            </a:r>
            <a:r>
              <a:rPr lang="en-US" dirty="0" smtClean="0"/>
              <a:t>:  </a:t>
            </a:r>
          </a:p>
          <a:p>
            <a:r>
              <a:rPr lang="en-US" dirty="0" smtClean="0"/>
              <a:t>1. Connect  one vector after another  (tip to tail)</a:t>
            </a:r>
          </a:p>
          <a:p>
            <a:r>
              <a:rPr lang="en-US" dirty="0" smtClean="0"/>
              <a:t>2. The resulting vector is  obtained by  drawing from the beginning of the first vector to the end of the second.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sz="2800" dirty="0" smtClean="0"/>
              <a:t>Note:</a:t>
            </a:r>
          </a:p>
          <a:p>
            <a:r>
              <a:rPr lang="en-US" sz="2800" dirty="0" smtClean="0"/>
              <a:t>Same result</a:t>
            </a:r>
          </a:p>
          <a:p>
            <a:r>
              <a:rPr lang="en-US" sz="2800" dirty="0" smtClean="0"/>
              <a:t>For </a:t>
            </a:r>
            <a:r>
              <a:rPr lang="en-US" sz="2800" dirty="0" err="1" smtClean="0"/>
              <a:t>a+b</a:t>
            </a:r>
            <a:r>
              <a:rPr lang="en-US" sz="2800" dirty="0" smtClean="0"/>
              <a:t>  and </a:t>
            </a:r>
            <a:r>
              <a:rPr lang="en-US" sz="2800" dirty="0" err="1" smtClean="0"/>
              <a:t>b+a</a:t>
            </a:r>
            <a:endParaRPr lang="en-US" sz="2800" dirty="0"/>
          </a:p>
          <a:p>
            <a:endParaRPr lang="en-US" dirty="0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V="1">
            <a:off x="2846329" y="42672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Line 5"/>
          <p:cNvSpPr>
            <a:spLocks noChangeShapeType="1"/>
          </p:cNvSpPr>
          <p:nvPr/>
        </p:nvSpPr>
        <p:spPr bwMode="auto">
          <a:xfrm flipV="1">
            <a:off x="4446529" y="31242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Text Box 6"/>
          <p:cNvSpPr txBox="1">
            <a:spLocks noChangeArrowheads="1"/>
          </p:cNvSpPr>
          <p:nvPr/>
        </p:nvSpPr>
        <p:spPr bwMode="auto">
          <a:xfrm flipH="1">
            <a:off x="3549208" y="5382527"/>
            <a:ext cx="52190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a</a:t>
            </a:r>
          </a:p>
        </p:txBody>
      </p:sp>
      <p:sp>
        <p:nvSpPr>
          <p:cNvPr id="36" name="Text Box 7"/>
          <p:cNvSpPr txBox="1">
            <a:spLocks noChangeArrowheads="1"/>
          </p:cNvSpPr>
          <p:nvPr/>
        </p:nvSpPr>
        <p:spPr bwMode="auto">
          <a:xfrm>
            <a:off x="4597400" y="34059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b</a:t>
            </a:r>
          </a:p>
        </p:txBody>
      </p:sp>
      <p:sp>
        <p:nvSpPr>
          <p:cNvPr id="37" name="Line 8"/>
          <p:cNvSpPr>
            <a:spLocks noChangeShapeType="1"/>
          </p:cNvSpPr>
          <p:nvPr/>
        </p:nvSpPr>
        <p:spPr bwMode="auto">
          <a:xfrm>
            <a:off x="3646429" y="5486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" name="Line 8"/>
          <p:cNvSpPr>
            <a:spLocks noChangeShapeType="1"/>
          </p:cNvSpPr>
          <p:nvPr/>
        </p:nvSpPr>
        <p:spPr bwMode="auto">
          <a:xfrm>
            <a:off x="4720206" y="34059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Line 11"/>
          <p:cNvSpPr>
            <a:spLocks noChangeShapeType="1"/>
          </p:cNvSpPr>
          <p:nvPr/>
        </p:nvSpPr>
        <p:spPr bwMode="auto">
          <a:xfrm flipV="1">
            <a:off x="2846329" y="3124199"/>
            <a:ext cx="1600200" cy="3078159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Text Box 12"/>
          <p:cNvSpPr txBox="1">
            <a:spLocks noChangeArrowheads="1"/>
          </p:cNvSpPr>
          <p:nvPr/>
        </p:nvSpPr>
        <p:spPr bwMode="auto">
          <a:xfrm>
            <a:off x="2653858" y="3715752"/>
            <a:ext cx="895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a</a:t>
            </a: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+</a:t>
            </a: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41" name="Line 8"/>
          <p:cNvSpPr>
            <a:spLocks noChangeShapeType="1"/>
          </p:cNvSpPr>
          <p:nvPr/>
        </p:nvSpPr>
        <p:spPr bwMode="auto">
          <a:xfrm>
            <a:off x="2738263" y="3815698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Line 4"/>
          <p:cNvSpPr>
            <a:spLocks noChangeShapeType="1"/>
          </p:cNvSpPr>
          <p:nvPr/>
        </p:nvSpPr>
        <p:spPr bwMode="auto">
          <a:xfrm flipV="1">
            <a:off x="5869219" y="3326675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Line 5"/>
          <p:cNvSpPr>
            <a:spLocks noChangeShapeType="1"/>
          </p:cNvSpPr>
          <p:nvPr/>
        </p:nvSpPr>
        <p:spPr bwMode="auto">
          <a:xfrm flipV="1">
            <a:off x="5866621" y="5241082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Text Box 6"/>
          <p:cNvSpPr txBox="1">
            <a:spLocks noChangeArrowheads="1"/>
          </p:cNvSpPr>
          <p:nvPr/>
        </p:nvSpPr>
        <p:spPr bwMode="auto">
          <a:xfrm>
            <a:off x="5974599" y="4064444"/>
            <a:ext cx="423804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45" name="Line 8"/>
          <p:cNvSpPr>
            <a:spLocks noChangeShapeType="1"/>
          </p:cNvSpPr>
          <p:nvPr/>
        </p:nvSpPr>
        <p:spPr bwMode="auto">
          <a:xfrm>
            <a:off x="6074007" y="4242169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Line 11"/>
          <p:cNvSpPr>
            <a:spLocks noChangeShapeType="1"/>
          </p:cNvSpPr>
          <p:nvPr/>
        </p:nvSpPr>
        <p:spPr bwMode="auto">
          <a:xfrm flipV="1">
            <a:off x="5869219" y="3322641"/>
            <a:ext cx="1600200" cy="3078159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7" name="Text Box 12"/>
          <p:cNvSpPr txBox="1">
            <a:spLocks noChangeArrowheads="1"/>
          </p:cNvSpPr>
          <p:nvPr/>
        </p:nvSpPr>
        <p:spPr bwMode="auto">
          <a:xfrm>
            <a:off x="7486650" y="4803089"/>
            <a:ext cx="895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a</a:t>
            </a: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+</a:t>
            </a: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48" name="Line 8"/>
          <p:cNvSpPr>
            <a:spLocks noChangeShapeType="1"/>
          </p:cNvSpPr>
          <p:nvPr/>
        </p:nvSpPr>
        <p:spPr bwMode="auto">
          <a:xfrm>
            <a:off x="7613592" y="4861720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9" name="Text Box 7"/>
          <p:cNvSpPr txBox="1">
            <a:spLocks noChangeArrowheads="1"/>
          </p:cNvSpPr>
          <p:nvPr/>
        </p:nvSpPr>
        <p:spPr bwMode="auto">
          <a:xfrm>
            <a:off x="5435600" y="5715003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b</a:t>
            </a:r>
          </a:p>
        </p:txBody>
      </p:sp>
      <p:sp>
        <p:nvSpPr>
          <p:cNvPr id="50" name="Line 8"/>
          <p:cNvSpPr>
            <a:spLocks noChangeShapeType="1"/>
          </p:cNvSpPr>
          <p:nvPr/>
        </p:nvSpPr>
        <p:spPr bwMode="auto">
          <a:xfrm>
            <a:off x="5562600" y="576104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4289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/>
      <p:bldP spid="41" grpId="0" animBg="1"/>
      <p:bldP spid="42" grpId="0" animBg="1"/>
      <p:bldP spid="43" grpId="0" animBg="1"/>
      <p:bldP spid="44" grpId="0"/>
      <p:bldP spid="45" grpId="0" animBg="1"/>
      <p:bldP spid="46" grpId="0" animBg="1"/>
      <p:bldP spid="47" grpId="0"/>
      <p:bldP spid="48" grpId="0" animBg="1"/>
      <p:bldP spid="49" grpId="0"/>
      <p:bldP spid="5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7200" y="2133600"/>
            <a:ext cx="8305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Graphical rule for </a:t>
            </a:r>
            <a:r>
              <a:rPr lang="en-US" b="1" dirty="0" smtClean="0">
                <a:solidFill>
                  <a:prstClr val="black"/>
                </a:solidFill>
              </a:rPr>
              <a:t>subtractions:</a:t>
            </a:r>
          </a:p>
          <a:p>
            <a:pPr marL="342900" indent="-342900">
              <a:buFontTx/>
              <a:buAutoNum type="arabicPeriod"/>
            </a:pPr>
            <a:r>
              <a:rPr lang="en-US" dirty="0" smtClean="0">
                <a:solidFill>
                  <a:prstClr val="black"/>
                </a:solidFill>
              </a:rPr>
              <a:t>Connect the two vectors by their starting points (tail to tail)</a:t>
            </a:r>
          </a:p>
          <a:p>
            <a:pPr marL="342900" indent="-342900">
              <a:buFontTx/>
              <a:buAutoNum type="arabicPeriod"/>
            </a:pPr>
            <a:r>
              <a:rPr lang="en-US" dirty="0" smtClean="0">
                <a:solidFill>
                  <a:prstClr val="black"/>
                </a:solidFill>
              </a:rPr>
              <a:t>The resulting vector is obtained by drawing from the end of the </a:t>
            </a:r>
            <a:r>
              <a:rPr lang="en-US" b="1" dirty="0" smtClean="0">
                <a:solidFill>
                  <a:prstClr val="black"/>
                </a:solidFill>
              </a:rPr>
              <a:t>negative</a:t>
            </a:r>
            <a:r>
              <a:rPr lang="en-US" dirty="0" smtClean="0">
                <a:solidFill>
                  <a:prstClr val="black"/>
                </a:solidFill>
              </a:rPr>
              <a:t> vector to the end of the </a:t>
            </a:r>
            <a:r>
              <a:rPr lang="en-US" b="1" dirty="0" smtClean="0">
                <a:solidFill>
                  <a:prstClr val="black"/>
                </a:solidFill>
              </a:rPr>
              <a:t>positive</a:t>
            </a:r>
            <a:r>
              <a:rPr lang="en-US" dirty="0" smtClean="0">
                <a:solidFill>
                  <a:prstClr val="black"/>
                </a:solidFill>
              </a:rPr>
              <a:t> vector</a:t>
            </a:r>
          </a:p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1940838" y="4635383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Line 11"/>
          <p:cNvSpPr>
            <a:spLocks noChangeShapeType="1"/>
          </p:cNvSpPr>
          <p:nvPr/>
        </p:nvSpPr>
        <p:spPr bwMode="auto">
          <a:xfrm flipH="1">
            <a:off x="1941617" y="3877288"/>
            <a:ext cx="1600200" cy="812916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Text Box 12"/>
          <p:cNvSpPr txBox="1">
            <a:spLocks noChangeArrowheads="1"/>
          </p:cNvSpPr>
          <p:nvPr/>
        </p:nvSpPr>
        <p:spPr bwMode="auto">
          <a:xfrm>
            <a:off x="1868383" y="3733800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 smtClean="0">
                <a:solidFill>
                  <a:srgbClr val="FF0000"/>
                </a:solidFill>
              </a:rPr>
              <a:t>b-a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32" name="Line 8"/>
          <p:cNvSpPr>
            <a:spLocks noChangeShapeType="1"/>
          </p:cNvSpPr>
          <p:nvPr/>
        </p:nvSpPr>
        <p:spPr bwMode="auto">
          <a:xfrm>
            <a:off x="2001733" y="3793375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Line 4"/>
          <p:cNvSpPr>
            <a:spLocks noChangeShapeType="1"/>
          </p:cNvSpPr>
          <p:nvPr/>
        </p:nvSpPr>
        <p:spPr bwMode="auto">
          <a:xfrm flipV="1">
            <a:off x="1943436" y="3856038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Text Box 6"/>
          <p:cNvSpPr txBox="1">
            <a:spLocks noChangeArrowheads="1"/>
          </p:cNvSpPr>
          <p:nvPr/>
        </p:nvSpPr>
        <p:spPr bwMode="auto">
          <a:xfrm>
            <a:off x="2895600" y="4754562"/>
            <a:ext cx="423804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51" name="Line 8"/>
          <p:cNvSpPr>
            <a:spLocks noChangeShapeType="1"/>
          </p:cNvSpPr>
          <p:nvPr/>
        </p:nvSpPr>
        <p:spPr bwMode="auto">
          <a:xfrm>
            <a:off x="2995008" y="4932287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Text Box 7"/>
          <p:cNvSpPr txBox="1">
            <a:spLocks noChangeArrowheads="1"/>
          </p:cNvSpPr>
          <p:nvPr/>
        </p:nvSpPr>
        <p:spPr bwMode="auto">
          <a:xfrm>
            <a:off x="1143000" y="4876800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b</a:t>
            </a:r>
          </a:p>
        </p:txBody>
      </p:sp>
      <p:sp>
        <p:nvSpPr>
          <p:cNvPr id="53" name="Line 8"/>
          <p:cNvSpPr>
            <a:spLocks noChangeShapeType="1"/>
          </p:cNvSpPr>
          <p:nvPr/>
        </p:nvSpPr>
        <p:spPr bwMode="auto">
          <a:xfrm>
            <a:off x="1270000" y="4922838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4" name="Line 5"/>
          <p:cNvSpPr>
            <a:spLocks noChangeShapeType="1"/>
          </p:cNvSpPr>
          <p:nvPr/>
        </p:nvSpPr>
        <p:spPr bwMode="auto">
          <a:xfrm flipV="1">
            <a:off x="6017202" y="4635383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Line 11"/>
          <p:cNvSpPr>
            <a:spLocks noChangeShapeType="1"/>
          </p:cNvSpPr>
          <p:nvPr/>
        </p:nvSpPr>
        <p:spPr bwMode="auto">
          <a:xfrm flipH="1">
            <a:off x="6017202" y="3922136"/>
            <a:ext cx="1474984" cy="768068"/>
          </a:xfrm>
          <a:prstGeom prst="line">
            <a:avLst/>
          </a:prstGeom>
          <a:noFill/>
          <a:ln w="31750">
            <a:solidFill>
              <a:srgbClr val="FF0000"/>
            </a:solidFill>
            <a:round/>
            <a:headEnd type="stealth" w="lg" len="lg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6" name="Text Box 12"/>
          <p:cNvSpPr txBox="1">
            <a:spLocks noChangeArrowheads="1"/>
          </p:cNvSpPr>
          <p:nvPr/>
        </p:nvSpPr>
        <p:spPr bwMode="auto">
          <a:xfrm>
            <a:off x="6135583" y="3810000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 smtClean="0">
                <a:solidFill>
                  <a:srgbClr val="FF0000"/>
                </a:solidFill>
              </a:rPr>
              <a:t>a-b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57" name="Line 8"/>
          <p:cNvSpPr>
            <a:spLocks noChangeShapeType="1"/>
          </p:cNvSpPr>
          <p:nvPr/>
        </p:nvSpPr>
        <p:spPr bwMode="auto">
          <a:xfrm>
            <a:off x="6268933" y="3869575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Line 4"/>
          <p:cNvSpPr>
            <a:spLocks noChangeShapeType="1"/>
          </p:cNvSpPr>
          <p:nvPr/>
        </p:nvSpPr>
        <p:spPr bwMode="auto">
          <a:xfrm flipV="1">
            <a:off x="6003193" y="3877288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" name="Text Box 6"/>
          <p:cNvSpPr txBox="1">
            <a:spLocks noChangeArrowheads="1"/>
          </p:cNvSpPr>
          <p:nvPr/>
        </p:nvSpPr>
        <p:spPr bwMode="auto">
          <a:xfrm>
            <a:off x="6971964" y="4754562"/>
            <a:ext cx="423804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60" name="Line 8"/>
          <p:cNvSpPr>
            <a:spLocks noChangeShapeType="1"/>
          </p:cNvSpPr>
          <p:nvPr/>
        </p:nvSpPr>
        <p:spPr bwMode="auto">
          <a:xfrm>
            <a:off x="7071372" y="4932287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1" name="Text Box 7"/>
          <p:cNvSpPr txBox="1">
            <a:spLocks noChangeArrowheads="1"/>
          </p:cNvSpPr>
          <p:nvPr/>
        </p:nvSpPr>
        <p:spPr bwMode="auto">
          <a:xfrm>
            <a:off x="5219364" y="4876800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b</a:t>
            </a:r>
          </a:p>
        </p:txBody>
      </p:sp>
      <p:sp>
        <p:nvSpPr>
          <p:cNvPr id="62" name="Line 8"/>
          <p:cNvSpPr>
            <a:spLocks noChangeShapeType="1"/>
          </p:cNvSpPr>
          <p:nvPr/>
        </p:nvSpPr>
        <p:spPr bwMode="auto">
          <a:xfrm>
            <a:off x="5346364" y="4922838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22709" y="6129010"/>
            <a:ext cx="45669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Note the change in direction!!</a:t>
            </a: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132567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1" grpId="0"/>
      <p:bldP spid="32" grpId="0" animBg="1"/>
      <p:bldP spid="55" grpId="0" animBg="1"/>
      <p:bldP spid="56" grpId="0"/>
      <p:bldP spid="57" grpId="0" animBg="1"/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1058071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/>
              <a:t>Addition/subtraction of vectors analytically </a:t>
            </a:r>
            <a:endParaRPr lang="en-US" sz="3200" dirty="0"/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 flipV="1">
            <a:off x="2971800" y="29718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a</a:t>
            </a: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3122671" y="32535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b</a:t>
            </a: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3245477" y="32535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 flipV="1">
            <a:off x="1371600" y="2971799"/>
            <a:ext cx="1600200" cy="3078159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1179129" y="3563352"/>
            <a:ext cx="895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a</a:t>
            </a: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+</a:t>
            </a: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15" name="Line 8"/>
          <p:cNvSpPr>
            <a:spLocks noChangeShapeType="1"/>
          </p:cNvSpPr>
          <p:nvPr/>
        </p:nvSpPr>
        <p:spPr bwMode="auto">
          <a:xfrm>
            <a:off x="1263534" y="3663298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1" t="30531" r="47225" b="47328"/>
          <a:stretch/>
        </p:blipFill>
        <p:spPr bwMode="auto">
          <a:xfrm>
            <a:off x="2907756" y="5238301"/>
            <a:ext cx="6180826" cy="1619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Line 5"/>
          <p:cNvSpPr>
            <a:spLocks noChangeShapeType="1"/>
          </p:cNvSpPr>
          <p:nvPr/>
        </p:nvSpPr>
        <p:spPr bwMode="auto">
          <a:xfrm flipV="1">
            <a:off x="6055638" y="3928333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"/>
          <p:cNvSpPr>
            <a:spLocks noChangeShapeType="1"/>
          </p:cNvSpPr>
          <p:nvPr/>
        </p:nvSpPr>
        <p:spPr bwMode="auto">
          <a:xfrm flipH="1">
            <a:off x="6055638" y="3215086"/>
            <a:ext cx="1474984" cy="768068"/>
          </a:xfrm>
          <a:prstGeom prst="line">
            <a:avLst/>
          </a:prstGeom>
          <a:noFill/>
          <a:ln w="31750">
            <a:solidFill>
              <a:srgbClr val="FF0000"/>
            </a:solidFill>
            <a:round/>
            <a:headEnd type="stealth" w="lg" len="lg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Text Box 12"/>
          <p:cNvSpPr txBox="1">
            <a:spLocks noChangeArrowheads="1"/>
          </p:cNvSpPr>
          <p:nvPr/>
        </p:nvSpPr>
        <p:spPr bwMode="auto">
          <a:xfrm>
            <a:off x="6174019" y="3102950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 smtClean="0">
                <a:solidFill>
                  <a:srgbClr val="FF0000"/>
                </a:solidFill>
              </a:rPr>
              <a:t>a-b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27" name="Line 8"/>
          <p:cNvSpPr>
            <a:spLocks noChangeShapeType="1"/>
          </p:cNvSpPr>
          <p:nvPr/>
        </p:nvSpPr>
        <p:spPr bwMode="auto">
          <a:xfrm>
            <a:off x="6307369" y="3162525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8" name="Line 4"/>
          <p:cNvSpPr>
            <a:spLocks noChangeShapeType="1"/>
          </p:cNvSpPr>
          <p:nvPr/>
        </p:nvSpPr>
        <p:spPr bwMode="auto">
          <a:xfrm flipV="1">
            <a:off x="6041629" y="3170238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Text Box 6"/>
          <p:cNvSpPr txBox="1">
            <a:spLocks noChangeArrowheads="1"/>
          </p:cNvSpPr>
          <p:nvPr/>
        </p:nvSpPr>
        <p:spPr bwMode="auto">
          <a:xfrm>
            <a:off x="7010400" y="4047512"/>
            <a:ext cx="423804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31" name="Line 8"/>
          <p:cNvSpPr>
            <a:spLocks noChangeShapeType="1"/>
          </p:cNvSpPr>
          <p:nvPr/>
        </p:nvSpPr>
        <p:spPr bwMode="auto">
          <a:xfrm>
            <a:off x="7109808" y="4225237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7"/>
          <p:cNvSpPr txBox="1">
            <a:spLocks noChangeArrowheads="1"/>
          </p:cNvSpPr>
          <p:nvPr/>
        </p:nvSpPr>
        <p:spPr bwMode="auto">
          <a:xfrm>
            <a:off x="5257800" y="4169750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b</a:t>
            </a:r>
          </a:p>
        </p:txBody>
      </p:sp>
      <p:sp>
        <p:nvSpPr>
          <p:cNvPr id="33" name="Line 8"/>
          <p:cNvSpPr>
            <a:spLocks noChangeShapeType="1"/>
          </p:cNvSpPr>
          <p:nvPr/>
        </p:nvSpPr>
        <p:spPr bwMode="auto">
          <a:xfrm>
            <a:off x="5384800" y="4215788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9165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90600" y="2743200"/>
            <a:ext cx="83058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prstClr val="black"/>
                </a:solidFill>
              </a:rPr>
              <a:t>Analytical rule for </a:t>
            </a:r>
            <a:r>
              <a:rPr lang="en-US" sz="2800" b="1" dirty="0" smtClean="0">
                <a:solidFill>
                  <a:prstClr val="black"/>
                </a:solidFill>
              </a:rPr>
              <a:t>additions and subtractions:</a:t>
            </a:r>
          </a:p>
          <a:p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1" t="30531" r="47225" b="47328"/>
          <a:stretch/>
        </p:blipFill>
        <p:spPr bwMode="auto">
          <a:xfrm>
            <a:off x="1181045" y="3793361"/>
            <a:ext cx="6180826" cy="1619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826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1" t="29717" r="46812" b="16862"/>
          <a:stretch/>
        </p:blipFill>
        <p:spPr bwMode="auto">
          <a:xfrm>
            <a:off x="595376" y="1261686"/>
            <a:ext cx="8078002" cy="5063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525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1" t="29717" r="46812" b="16862"/>
          <a:stretch/>
        </p:blipFill>
        <p:spPr bwMode="auto">
          <a:xfrm>
            <a:off x="595376" y="1261686"/>
            <a:ext cx="8078002" cy="5063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562350"/>
            <a:ext cx="609600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502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9" t="28774" r="43115" b="12500"/>
          <a:stretch/>
        </p:blipFill>
        <p:spPr bwMode="auto">
          <a:xfrm>
            <a:off x="228600" y="1066800"/>
            <a:ext cx="8458200" cy="5442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58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3631" y="1106269"/>
            <a:ext cx="88779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                          Fun with vectors</a:t>
            </a:r>
          </a:p>
          <a:p>
            <a:endParaRPr lang="en-US" sz="3600" dirty="0"/>
          </a:p>
          <a:p>
            <a:r>
              <a:rPr lang="en-US" sz="3600" dirty="0" smtClean="0"/>
              <a:t>Definitions: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8331" y="3086085"/>
            <a:ext cx="15739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3600" dirty="0">
                <a:solidFill>
                  <a:prstClr val="black"/>
                </a:solidFill>
              </a:rPr>
              <a:t>Scalars </a:t>
            </a:r>
          </a:p>
        </p:txBody>
      </p:sp>
      <p:sp>
        <p:nvSpPr>
          <p:cNvPr id="5" name="Rectangle 4"/>
          <p:cNvSpPr/>
          <p:nvPr/>
        </p:nvSpPr>
        <p:spPr>
          <a:xfrm>
            <a:off x="148331" y="4876800"/>
            <a:ext cx="15743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3600" dirty="0">
                <a:solidFill>
                  <a:prstClr val="black"/>
                </a:solidFill>
              </a:rPr>
              <a:t>Vectors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5" t="21744" r="24598" b="8585"/>
          <a:stretch/>
        </p:blipFill>
        <p:spPr bwMode="auto">
          <a:xfrm>
            <a:off x="2890161" y="826532"/>
            <a:ext cx="6945077" cy="5096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253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9" t="28774" r="43115" b="12500"/>
          <a:stretch/>
        </p:blipFill>
        <p:spPr bwMode="auto">
          <a:xfrm>
            <a:off x="228600" y="1066800"/>
            <a:ext cx="8458200" cy="5442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576065"/>
            <a:ext cx="609600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265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60224" y="1219200"/>
            <a:ext cx="41154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 Summary questions: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1371600"/>
            <a:ext cx="8877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/>
              <a:t>How many numbers needed to specify a 3D vector?  </a:t>
            </a:r>
          </a:p>
          <a:p>
            <a:endParaRPr lang="en-US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88779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/>
              <a:t>How many numbers needed to specify a  scalar?</a:t>
            </a:r>
          </a:p>
        </p:txBody>
      </p:sp>
    </p:spTree>
    <p:extLst>
      <p:ext uri="{BB962C8B-B14F-4D97-AF65-F5344CB8AC3E}">
        <p14:creationId xmlns:p14="http://schemas.microsoft.com/office/powerpoint/2010/main" val="304710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0990" y="2456298"/>
            <a:ext cx="55937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prstClr val="black"/>
                </a:solidFill>
              </a:rPr>
              <a:t>Answer: No, it is always positive.</a:t>
            </a:r>
            <a:endParaRPr lang="en-US" sz="3200" dirty="0">
              <a:solidFill>
                <a:prstClr val="black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60224" y="1219200"/>
            <a:ext cx="41154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 Summary questions: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923871"/>
            <a:ext cx="8877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>
                <a:solidFill>
                  <a:prstClr val="black"/>
                </a:solidFill>
              </a:rPr>
              <a:t>Can the magnitude of a vector be negative? 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38769" y="3276600"/>
            <a:ext cx="8877969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>
                <a:solidFill>
                  <a:prstClr val="black"/>
                </a:solidFill>
              </a:rPr>
              <a:t>Are all the components of a unit vector always less than one? 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>
                <a:solidFill>
                  <a:prstClr val="black"/>
                </a:solidFill>
              </a:rPr>
              <a:t>Is vector addition commutative?</a:t>
            </a:r>
          </a:p>
          <a:p>
            <a:r>
              <a:rPr lang="en-US" sz="2800" dirty="0" smtClean="0">
                <a:solidFill>
                  <a:prstClr val="black"/>
                </a:solidFill>
              </a:rPr>
              <a:t>          Answer: yes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en-US" sz="3600" dirty="0" smtClean="0">
                <a:solidFill>
                  <a:prstClr val="black"/>
                </a:solidFill>
              </a:rPr>
              <a:t>Is vector subtraction commutative?</a:t>
            </a:r>
          </a:p>
          <a:p>
            <a:r>
              <a:rPr lang="en-US" sz="2800" dirty="0" smtClean="0">
                <a:solidFill>
                  <a:prstClr val="black"/>
                </a:solidFill>
              </a:rPr>
              <a:t>           Answer: No</a:t>
            </a:r>
          </a:p>
          <a:p>
            <a:endParaRPr lang="en-US" sz="3600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29959" y="3810000"/>
            <a:ext cx="2285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prstClr val="black"/>
                </a:solidFill>
              </a:rPr>
              <a:t>Answer: yes.</a:t>
            </a:r>
            <a:endParaRPr lang="en-US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354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738031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>
                <a:solidFill>
                  <a:prstClr val="black"/>
                </a:solidFill>
              </a:rPr>
              <a:t>Subtraction of vectors  (Graphically)</a:t>
            </a:r>
            <a:endParaRPr lang="en-US" sz="3200" dirty="0">
              <a:solidFill>
                <a:prstClr val="black"/>
              </a:solidFill>
            </a:endParaRPr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 flipV="1">
            <a:off x="2971800" y="29718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>
                <a:solidFill>
                  <a:prstClr val="black"/>
                </a:solidFill>
              </a:rPr>
              <a:t>a</a:t>
            </a: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3122671" y="32535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>
                <a:solidFill>
                  <a:prstClr val="black"/>
                </a:solidFill>
              </a:rPr>
              <a:t>b</a:t>
            </a: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3245477" y="32535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1" t="30531" r="47225" b="47328"/>
          <a:stretch/>
        </p:blipFill>
        <p:spPr bwMode="auto">
          <a:xfrm>
            <a:off x="2907756" y="4774548"/>
            <a:ext cx="6180826" cy="1619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1397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738031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>
                <a:solidFill>
                  <a:prstClr val="black"/>
                </a:solidFill>
              </a:rPr>
              <a:t>Subtraction of vectors  (Graphically)</a:t>
            </a:r>
            <a:endParaRPr lang="en-US" sz="3200" dirty="0">
              <a:solidFill>
                <a:prstClr val="black"/>
              </a:solidFill>
            </a:endParaRPr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 flipV="1">
            <a:off x="2971800" y="29718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>
                <a:solidFill>
                  <a:prstClr val="black"/>
                </a:solidFill>
              </a:rPr>
              <a:t>a</a:t>
            </a: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3122671" y="32535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>
                <a:solidFill>
                  <a:prstClr val="black"/>
                </a:solidFill>
              </a:rPr>
              <a:t>b</a:t>
            </a: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3245477" y="32535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 flipV="1">
            <a:off x="1371601" y="5410200"/>
            <a:ext cx="1600200" cy="63976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15" name="Line 5"/>
          <p:cNvSpPr>
            <a:spLocks noChangeShapeType="1"/>
          </p:cNvSpPr>
          <p:nvPr/>
        </p:nvSpPr>
        <p:spPr bwMode="auto">
          <a:xfrm>
            <a:off x="2971800" y="4114800"/>
            <a:ext cx="0" cy="1295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6" name="Text Box 7"/>
          <p:cNvSpPr txBox="1">
            <a:spLocks noChangeArrowheads="1"/>
          </p:cNvSpPr>
          <p:nvPr/>
        </p:nvSpPr>
        <p:spPr bwMode="auto">
          <a:xfrm>
            <a:off x="3048000" y="4525962"/>
            <a:ext cx="57099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 smtClean="0">
                <a:solidFill>
                  <a:prstClr val="black"/>
                </a:solidFill>
              </a:rPr>
              <a:t>-b</a:t>
            </a: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17" name="Line 8"/>
          <p:cNvSpPr>
            <a:spLocks noChangeShapeType="1"/>
          </p:cNvSpPr>
          <p:nvPr/>
        </p:nvSpPr>
        <p:spPr bwMode="auto">
          <a:xfrm>
            <a:off x="3276600" y="4525962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25" name="Text Box 12"/>
          <p:cNvSpPr txBox="1">
            <a:spLocks noChangeArrowheads="1"/>
          </p:cNvSpPr>
          <p:nvPr/>
        </p:nvSpPr>
        <p:spPr bwMode="auto">
          <a:xfrm>
            <a:off x="2305050" y="5867400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>
                <a:solidFill>
                  <a:srgbClr val="FF0000"/>
                </a:solidFill>
              </a:rPr>
              <a:t>a</a:t>
            </a:r>
            <a:r>
              <a:rPr lang="en-US" sz="3200" kern="0" dirty="0" smtClean="0">
                <a:solidFill>
                  <a:srgbClr val="FF0000"/>
                </a:solidFill>
              </a:rPr>
              <a:t>-</a:t>
            </a: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</a:p>
        </p:txBody>
      </p:sp>
      <p:sp>
        <p:nvSpPr>
          <p:cNvPr id="26" name="Line 8"/>
          <p:cNvSpPr>
            <a:spLocks noChangeShapeType="1"/>
          </p:cNvSpPr>
          <p:nvPr/>
        </p:nvSpPr>
        <p:spPr bwMode="auto">
          <a:xfrm>
            <a:off x="2389455" y="5967346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4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8" t="30531" r="47225" b="47328"/>
          <a:stretch/>
        </p:blipFill>
        <p:spPr bwMode="auto">
          <a:xfrm>
            <a:off x="3618990" y="4774548"/>
            <a:ext cx="5469591" cy="1619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1018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5" grpId="0"/>
      <p:bldP spid="2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738031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>
                <a:solidFill>
                  <a:prstClr val="black"/>
                </a:solidFill>
              </a:rPr>
              <a:t>Subtraction of vectors  (Graphically)</a:t>
            </a:r>
            <a:endParaRPr lang="en-US" sz="3200" dirty="0">
              <a:solidFill>
                <a:prstClr val="black"/>
              </a:solidFill>
            </a:endParaRPr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 flipV="1">
            <a:off x="2971800" y="29718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>
                <a:solidFill>
                  <a:prstClr val="black"/>
                </a:solidFill>
              </a:rPr>
              <a:t>a</a:t>
            </a: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3122671" y="32535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>
                <a:solidFill>
                  <a:prstClr val="black"/>
                </a:solidFill>
              </a:rPr>
              <a:t>b</a:t>
            </a: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3245477" y="32535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 flipV="1">
            <a:off x="1371601" y="5410200"/>
            <a:ext cx="1600200" cy="63976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15" name="Line 5"/>
          <p:cNvSpPr>
            <a:spLocks noChangeShapeType="1"/>
          </p:cNvSpPr>
          <p:nvPr/>
        </p:nvSpPr>
        <p:spPr bwMode="auto">
          <a:xfrm>
            <a:off x="2971800" y="4114800"/>
            <a:ext cx="0" cy="1295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6" name="Text Box 7"/>
          <p:cNvSpPr txBox="1">
            <a:spLocks noChangeArrowheads="1"/>
          </p:cNvSpPr>
          <p:nvPr/>
        </p:nvSpPr>
        <p:spPr bwMode="auto">
          <a:xfrm>
            <a:off x="3048000" y="4525962"/>
            <a:ext cx="57099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 smtClean="0">
                <a:solidFill>
                  <a:prstClr val="black"/>
                </a:solidFill>
              </a:rPr>
              <a:t>-b</a:t>
            </a: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17" name="Line 8"/>
          <p:cNvSpPr>
            <a:spLocks noChangeShapeType="1"/>
          </p:cNvSpPr>
          <p:nvPr/>
        </p:nvSpPr>
        <p:spPr bwMode="auto">
          <a:xfrm>
            <a:off x="3276600" y="4525962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25" name="Text Box 12"/>
          <p:cNvSpPr txBox="1">
            <a:spLocks noChangeArrowheads="1"/>
          </p:cNvSpPr>
          <p:nvPr/>
        </p:nvSpPr>
        <p:spPr bwMode="auto">
          <a:xfrm>
            <a:off x="2305050" y="5867400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>
                <a:solidFill>
                  <a:srgbClr val="FF0000"/>
                </a:solidFill>
              </a:rPr>
              <a:t>a</a:t>
            </a:r>
            <a:r>
              <a:rPr lang="en-US" sz="3200" kern="0" dirty="0" smtClean="0">
                <a:solidFill>
                  <a:srgbClr val="FF0000"/>
                </a:solidFill>
              </a:rPr>
              <a:t>-</a:t>
            </a: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</a:p>
        </p:txBody>
      </p:sp>
      <p:sp>
        <p:nvSpPr>
          <p:cNvPr id="26" name="Line 8"/>
          <p:cNvSpPr>
            <a:spLocks noChangeShapeType="1"/>
          </p:cNvSpPr>
          <p:nvPr/>
        </p:nvSpPr>
        <p:spPr bwMode="auto">
          <a:xfrm>
            <a:off x="2389455" y="5967346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4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8" t="30531" r="47225" b="47328"/>
          <a:stretch/>
        </p:blipFill>
        <p:spPr bwMode="auto">
          <a:xfrm>
            <a:off x="3618990" y="4774548"/>
            <a:ext cx="5469591" cy="1619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15327" y="3440638"/>
            <a:ext cx="3090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What about  b-a?</a:t>
            </a:r>
            <a:endParaRPr lang="en-US" sz="3200" dirty="0"/>
          </a:p>
        </p:txBody>
      </p:sp>
      <p:sp>
        <p:nvSpPr>
          <p:cNvPr id="27" name="Line 8"/>
          <p:cNvSpPr>
            <a:spLocks noChangeShapeType="1"/>
          </p:cNvSpPr>
          <p:nvPr/>
        </p:nvSpPr>
        <p:spPr bwMode="auto">
          <a:xfrm>
            <a:off x="6781800" y="35052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28" name="Line 8"/>
          <p:cNvSpPr>
            <a:spLocks noChangeShapeType="1"/>
          </p:cNvSpPr>
          <p:nvPr/>
        </p:nvSpPr>
        <p:spPr bwMode="auto">
          <a:xfrm>
            <a:off x="7162800" y="35052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944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619777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/>
              <a:t>Addition of vectors  (Graphically)</a:t>
            </a:r>
            <a:endParaRPr lang="en-US" sz="3200" dirty="0"/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 flipV="1">
            <a:off x="2971800" y="29718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a</a:t>
            </a: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3122671" y="32535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b</a:t>
            </a: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3245477" y="32535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 flipV="1">
            <a:off x="1371600" y="2971799"/>
            <a:ext cx="1600200" cy="3078159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1179129" y="3563352"/>
            <a:ext cx="895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a</a:t>
            </a: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+</a:t>
            </a: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15" name="Line 8"/>
          <p:cNvSpPr>
            <a:spLocks noChangeShapeType="1"/>
          </p:cNvSpPr>
          <p:nvPr/>
        </p:nvSpPr>
        <p:spPr bwMode="auto">
          <a:xfrm>
            <a:off x="1263534" y="3663298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Line 4"/>
          <p:cNvSpPr>
            <a:spLocks noChangeShapeType="1"/>
          </p:cNvSpPr>
          <p:nvPr/>
        </p:nvSpPr>
        <p:spPr bwMode="auto">
          <a:xfrm flipV="1">
            <a:off x="5716819" y="2671034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5"/>
          <p:cNvSpPr>
            <a:spLocks noChangeShapeType="1"/>
          </p:cNvSpPr>
          <p:nvPr/>
        </p:nvSpPr>
        <p:spPr bwMode="auto">
          <a:xfrm flipV="1">
            <a:off x="5714221" y="4585441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Text Box 6"/>
          <p:cNvSpPr txBox="1">
            <a:spLocks noChangeArrowheads="1"/>
          </p:cNvSpPr>
          <p:nvPr/>
        </p:nvSpPr>
        <p:spPr bwMode="auto">
          <a:xfrm>
            <a:off x="5822199" y="3408803"/>
            <a:ext cx="423804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28" name="Line 8"/>
          <p:cNvSpPr>
            <a:spLocks noChangeShapeType="1"/>
          </p:cNvSpPr>
          <p:nvPr/>
        </p:nvSpPr>
        <p:spPr bwMode="auto">
          <a:xfrm>
            <a:off x="5921607" y="3586528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Line 11"/>
          <p:cNvSpPr>
            <a:spLocks noChangeShapeType="1"/>
          </p:cNvSpPr>
          <p:nvPr/>
        </p:nvSpPr>
        <p:spPr bwMode="auto">
          <a:xfrm flipV="1">
            <a:off x="5716819" y="2667000"/>
            <a:ext cx="1600200" cy="3078159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12"/>
          <p:cNvSpPr txBox="1">
            <a:spLocks noChangeArrowheads="1"/>
          </p:cNvSpPr>
          <p:nvPr/>
        </p:nvSpPr>
        <p:spPr bwMode="auto">
          <a:xfrm>
            <a:off x="7334250" y="4147448"/>
            <a:ext cx="90281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>
                <a:solidFill>
                  <a:srgbClr val="FF0000"/>
                </a:solidFill>
              </a:rPr>
              <a:t>b</a:t>
            </a:r>
            <a:r>
              <a:rPr lang="en-US" sz="3200" b="1" kern="0" noProof="0" dirty="0" smtClean="0">
                <a:solidFill>
                  <a:srgbClr val="FF0000"/>
                </a:solidFill>
              </a:rPr>
              <a:t>+a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33" name="Line 8"/>
          <p:cNvSpPr>
            <a:spLocks noChangeShapeType="1"/>
          </p:cNvSpPr>
          <p:nvPr/>
        </p:nvSpPr>
        <p:spPr bwMode="auto">
          <a:xfrm>
            <a:off x="7461192" y="4206079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Text Box 7"/>
          <p:cNvSpPr txBox="1">
            <a:spLocks noChangeArrowheads="1"/>
          </p:cNvSpPr>
          <p:nvPr/>
        </p:nvSpPr>
        <p:spPr bwMode="auto">
          <a:xfrm>
            <a:off x="5283200" y="5059362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b</a:t>
            </a:r>
          </a:p>
        </p:txBody>
      </p:sp>
      <p:sp>
        <p:nvSpPr>
          <p:cNvPr id="35" name="Line 8"/>
          <p:cNvSpPr>
            <a:spLocks noChangeShapeType="1"/>
          </p:cNvSpPr>
          <p:nvPr/>
        </p:nvSpPr>
        <p:spPr bwMode="auto">
          <a:xfrm>
            <a:off x="5410200" y="5105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3547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619777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/>
              <a:t>Addition of vectors  (Graphically)</a:t>
            </a:r>
            <a:endParaRPr lang="en-US" sz="3200" dirty="0"/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 flipV="1">
            <a:off x="2971800" y="29718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a</a:t>
            </a: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3122671" y="32535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b</a:t>
            </a: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3245477" y="32535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 flipV="1">
            <a:off x="1371600" y="2971799"/>
            <a:ext cx="1600200" cy="3078159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1179129" y="3563352"/>
            <a:ext cx="895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a</a:t>
            </a: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+</a:t>
            </a: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15" name="Line 8"/>
          <p:cNvSpPr>
            <a:spLocks noChangeShapeType="1"/>
          </p:cNvSpPr>
          <p:nvPr/>
        </p:nvSpPr>
        <p:spPr bwMode="auto">
          <a:xfrm>
            <a:off x="1263534" y="3663298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Line 4"/>
          <p:cNvSpPr>
            <a:spLocks noChangeShapeType="1"/>
          </p:cNvSpPr>
          <p:nvPr/>
        </p:nvSpPr>
        <p:spPr bwMode="auto">
          <a:xfrm flipV="1">
            <a:off x="4114021" y="4606196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 type="triangle" w="lg" len="lg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5"/>
          <p:cNvSpPr>
            <a:spLocks noChangeShapeType="1"/>
          </p:cNvSpPr>
          <p:nvPr/>
        </p:nvSpPr>
        <p:spPr bwMode="auto">
          <a:xfrm flipV="1">
            <a:off x="5714221" y="4585441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Text Box 6"/>
          <p:cNvSpPr txBox="1">
            <a:spLocks noChangeArrowheads="1"/>
          </p:cNvSpPr>
          <p:nvPr/>
        </p:nvSpPr>
        <p:spPr bwMode="auto">
          <a:xfrm>
            <a:off x="4262495" y="5156941"/>
            <a:ext cx="65162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 smtClean="0"/>
              <a:t>-a</a:t>
            </a:r>
            <a:endParaRPr lang="en-US" sz="3200" b="1" dirty="0"/>
          </a:p>
        </p:txBody>
      </p:sp>
      <p:sp>
        <p:nvSpPr>
          <p:cNvPr id="27" name="Text Box 7"/>
          <p:cNvSpPr txBox="1">
            <a:spLocks noChangeArrowheads="1"/>
          </p:cNvSpPr>
          <p:nvPr/>
        </p:nvSpPr>
        <p:spPr bwMode="auto">
          <a:xfrm>
            <a:off x="5283200" y="5059362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b</a:t>
            </a:r>
          </a:p>
        </p:txBody>
      </p:sp>
      <p:sp>
        <p:nvSpPr>
          <p:cNvPr id="28" name="Line 8"/>
          <p:cNvSpPr>
            <a:spLocks noChangeShapeType="1"/>
          </p:cNvSpPr>
          <p:nvPr/>
        </p:nvSpPr>
        <p:spPr bwMode="auto">
          <a:xfrm>
            <a:off x="4457700" y="5242922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Line 8"/>
          <p:cNvSpPr>
            <a:spLocks noChangeShapeType="1"/>
          </p:cNvSpPr>
          <p:nvPr/>
        </p:nvSpPr>
        <p:spPr bwMode="auto">
          <a:xfrm>
            <a:off x="5410200" y="5105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Line 11"/>
          <p:cNvSpPr>
            <a:spLocks noChangeShapeType="1"/>
          </p:cNvSpPr>
          <p:nvPr/>
        </p:nvSpPr>
        <p:spPr bwMode="auto">
          <a:xfrm flipH="1">
            <a:off x="4114021" y="5728442"/>
            <a:ext cx="1600200" cy="812916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12"/>
          <p:cNvSpPr txBox="1">
            <a:spLocks noChangeArrowheads="1"/>
          </p:cNvSpPr>
          <p:nvPr/>
        </p:nvSpPr>
        <p:spPr bwMode="auto">
          <a:xfrm>
            <a:off x="5353050" y="6096000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 smtClean="0">
                <a:solidFill>
                  <a:srgbClr val="FF0000"/>
                </a:solidFill>
              </a:rPr>
              <a:t>b-a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33" name="Line 8"/>
          <p:cNvSpPr>
            <a:spLocks noChangeShapeType="1"/>
          </p:cNvSpPr>
          <p:nvPr/>
        </p:nvSpPr>
        <p:spPr bwMode="auto">
          <a:xfrm>
            <a:off x="5486400" y="6155575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Line 4"/>
          <p:cNvSpPr>
            <a:spLocks noChangeShapeType="1"/>
          </p:cNvSpPr>
          <p:nvPr/>
        </p:nvSpPr>
        <p:spPr bwMode="auto">
          <a:xfrm flipV="1">
            <a:off x="5716819" y="2671034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Text Box 6"/>
          <p:cNvSpPr txBox="1">
            <a:spLocks noChangeArrowheads="1"/>
          </p:cNvSpPr>
          <p:nvPr/>
        </p:nvSpPr>
        <p:spPr bwMode="auto">
          <a:xfrm>
            <a:off x="5822199" y="3408803"/>
            <a:ext cx="423804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36" name="Line 8"/>
          <p:cNvSpPr>
            <a:spLocks noChangeShapeType="1"/>
          </p:cNvSpPr>
          <p:nvPr/>
        </p:nvSpPr>
        <p:spPr bwMode="auto">
          <a:xfrm>
            <a:off x="5921607" y="3586528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01526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619777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/>
              <a:t>Addition of vectors  (Graphically)</a:t>
            </a:r>
            <a:endParaRPr lang="en-US" sz="3200" dirty="0"/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 flipV="1">
            <a:off x="2971800" y="29718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a</a:t>
            </a: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3122671" y="32535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/>
              <a:t>b</a:t>
            </a: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Line 8"/>
          <p:cNvSpPr>
            <a:spLocks noChangeShapeType="1"/>
          </p:cNvSpPr>
          <p:nvPr/>
        </p:nvSpPr>
        <p:spPr bwMode="auto">
          <a:xfrm>
            <a:off x="3245477" y="32535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 flipV="1">
            <a:off x="1371600" y="2971799"/>
            <a:ext cx="1600200" cy="3078159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1179129" y="3563352"/>
            <a:ext cx="895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a</a:t>
            </a: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+</a:t>
            </a:r>
            <a:r>
              <a:rPr kumimoji="0" lang="en-US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15" name="Line 8"/>
          <p:cNvSpPr>
            <a:spLocks noChangeShapeType="1"/>
          </p:cNvSpPr>
          <p:nvPr/>
        </p:nvSpPr>
        <p:spPr bwMode="auto">
          <a:xfrm>
            <a:off x="1263534" y="3663298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Line 4"/>
          <p:cNvSpPr>
            <a:spLocks noChangeShapeType="1"/>
          </p:cNvSpPr>
          <p:nvPr/>
        </p:nvSpPr>
        <p:spPr bwMode="auto">
          <a:xfrm flipV="1">
            <a:off x="4114021" y="4606196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 type="triangle" w="lg" len="lg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5"/>
          <p:cNvSpPr>
            <a:spLocks noChangeShapeType="1"/>
          </p:cNvSpPr>
          <p:nvPr/>
        </p:nvSpPr>
        <p:spPr bwMode="auto">
          <a:xfrm flipV="1">
            <a:off x="5714221" y="3450379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Text Box 6"/>
          <p:cNvSpPr txBox="1">
            <a:spLocks noChangeArrowheads="1"/>
          </p:cNvSpPr>
          <p:nvPr/>
        </p:nvSpPr>
        <p:spPr bwMode="auto">
          <a:xfrm>
            <a:off x="4262495" y="5156941"/>
            <a:ext cx="65162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 smtClean="0"/>
              <a:t>-a</a:t>
            </a:r>
            <a:endParaRPr lang="en-US" sz="3200" b="1" dirty="0"/>
          </a:p>
        </p:txBody>
      </p:sp>
      <p:sp>
        <p:nvSpPr>
          <p:cNvPr id="28" name="Line 8"/>
          <p:cNvSpPr>
            <a:spLocks noChangeShapeType="1"/>
          </p:cNvSpPr>
          <p:nvPr/>
        </p:nvSpPr>
        <p:spPr bwMode="auto">
          <a:xfrm>
            <a:off x="4360098" y="5222167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Line 11"/>
          <p:cNvSpPr>
            <a:spLocks noChangeShapeType="1"/>
          </p:cNvSpPr>
          <p:nvPr/>
        </p:nvSpPr>
        <p:spPr bwMode="auto">
          <a:xfrm flipH="1">
            <a:off x="5715000" y="2692284"/>
            <a:ext cx="1600200" cy="812916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12"/>
          <p:cNvSpPr txBox="1">
            <a:spLocks noChangeArrowheads="1"/>
          </p:cNvSpPr>
          <p:nvPr/>
        </p:nvSpPr>
        <p:spPr bwMode="auto">
          <a:xfrm>
            <a:off x="5602183" y="2768025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 smtClean="0">
                <a:solidFill>
                  <a:srgbClr val="FF0000"/>
                </a:solidFill>
              </a:rPr>
              <a:t>b-a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33" name="Line 8"/>
          <p:cNvSpPr>
            <a:spLocks noChangeShapeType="1"/>
          </p:cNvSpPr>
          <p:nvPr/>
        </p:nvSpPr>
        <p:spPr bwMode="auto">
          <a:xfrm>
            <a:off x="5735533" y="2827600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Line 4"/>
          <p:cNvSpPr>
            <a:spLocks noChangeShapeType="1"/>
          </p:cNvSpPr>
          <p:nvPr/>
        </p:nvSpPr>
        <p:spPr bwMode="auto">
          <a:xfrm flipV="1">
            <a:off x="5716819" y="2671034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Text Box 6"/>
          <p:cNvSpPr txBox="1">
            <a:spLocks noChangeArrowheads="1"/>
          </p:cNvSpPr>
          <p:nvPr/>
        </p:nvSpPr>
        <p:spPr bwMode="auto">
          <a:xfrm>
            <a:off x="6662796" y="3408803"/>
            <a:ext cx="423804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30" name="Line 8"/>
          <p:cNvSpPr>
            <a:spLocks noChangeShapeType="1"/>
          </p:cNvSpPr>
          <p:nvPr/>
        </p:nvSpPr>
        <p:spPr bwMode="auto">
          <a:xfrm>
            <a:off x="6762204" y="3586528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5" name="Line 4"/>
          <p:cNvSpPr>
            <a:spLocks noChangeShapeType="1"/>
          </p:cNvSpPr>
          <p:nvPr/>
        </p:nvSpPr>
        <p:spPr bwMode="auto">
          <a:xfrm flipV="1">
            <a:off x="4114021" y="4606196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 type="triangle" w="lg" len="lg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 flipV="1">
            <a:off x="5714221" y="4585441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Text Box 6"/>
          <p:cNvSpPr txBox="1">
            <a:spLocks noChangeArrowheads="1"/>
          </p:cNvSpPr>
          <p:nvPr/>
        </p:nvSpPr>
        <p:spPr bwMode="auto">
          <a:xfrm>
            <a:off x="4262495" y="5156941"/>
            <a:ext cx="65162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 smtClean="0"/>
              <a:t>-a</a:t>
            </a:r>
            <a:endParaRPr lang="en-US" sz="3200" b="1" dirty="0"/>
          </a:p>
        </p:txBody>
      </p:sp>
      <p:sp>
        <p:nvSpPr>
          <p:cNvPr id="38" name="Text Box 7"/>
          <p:cNvSpPr txBox="1">
            <a:spLocks noChangeArrowheads="1"/>
          </p:cNvSpPr>
          <p:nvPr/>
        </p:nvSpPr>
        <p:spPr bwMode="auto">
          <a:xfrm>
            <a:off x="5283200" y="5059362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b</a:t>
            </a:r>
          </a:p>
        </p:txBody>
      </p:sp>
      <p:sp>
        <p:nvSpPr>
          <p:cNvPr id="39" name="Line 8"/>
          <p:cNvSpPr>
            <a:spLocks noChangeShapeType="1"/>
          </p:cNvSpPr>
          <p:nvPr/>
        </p:nvSpPr>
        <p:spPr bwMode="auto">
          <a:xfrm>
            <a:off x="4457700" y="5242922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8"/>
          <p:cNvSpPr>
            <a:spLocks noChangeShapeType="1"/>
          </p:cNvSpPr>
          <p:nvPr/>
        </p:nvSpPr>
        <p:spPr bwMode="auto">
          <a:xfrm>
            <a:off x="5410200" y="5105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Line 11"/>
          <p:cNvSpPr>
            <a:spLocks noChangeShapeType="1"/>
          </p:cNvSpPr>
          <p:nvPr/>
        </p:nvSpPr>
        <p:spPr bwMode="auto">
          <a:xfrm flipH="1">
            <a:off x="4114021" y="5728442"/>
            <a:ext cx="1600200" cy="812916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Text Box 12"/>
          <p:cNvSpPr txBox="1">
            <a:spLocks noChangeArrowheads="1"/>
          </p:cNvSpPr>
          <p:nvPr/>
        </p:nvSpPr>
        <p:spPr bwMode="auto">
          <a:xfrm>
            <a:off x="5353050" y="6096000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 smtClean="0">
                <a:solidFill>
                  <a:srgbClr val="FF0000"/>
                </a:solidFill>
              </a:rPr>
              <a:t>b-a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43" name="Line 8"/>
          <p:cNvSpPr>
            <a:spLocks noChangeShapeType="1"/>
          </p:cNvSpPr>
          <p:nvPr/>
        </p:nvSpPr>
        <p:spPr bwMode="auto">
          <a:xfrm>
            <a:off x="5486400" y="6155575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63530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371600"/>
            <a:ext cx="8001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Operations with vectors (new algebra):</a:t>
            </a: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Text Box 4"/>
          <p:cNvSpPr txBox="1">
            <a:spLocks noChangeArrowheads="1"/>
          </p:cNvSpPr>
          <p:nvPr/>
        </p:nvSpPr>
        <p:spPr bwMode="auto">
          <a:xfrm>
            <a:off x="228600" y="2362200"/>
            <a:ext cx="84582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  <a:p>
            <a:pPr>
              <a:defRPr/>
            </a:pPr>
            <a:endParaRPr lang="en-US" sz="3600" kern="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39684" y="2233373"/>
            <a:ext cx="619777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dirty="0" smtClean="0"/>
              <a:t>Addition of vectors  (Graphically)</a:t>
            </a:r>
            <a:endParaRPr lang="en-US" sz="3200" dirty="0"/>
          </a:p>
        </p:txBody>
      </p:sp>
      <p:sp>
        <p:nvSpPr>
          <p:cNvPr id="17" name="Line 4"/>
          <p:cNvSpPr>
            <a:spLocks noChangeShapeType="1"/>
          </p:cNvSpPr>
          <p:nvPr/>
        </p:nvSpPr>
        <p:spPr bwMode="auto">
          <a:xfrm flipV="1">
            <a:off x="4114021" y="4606196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 type="triangle" w="lg" len="lg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5"/>
          <p:cNvSpPr>
            <a:spLocks noChangeShapeType="1"/>
          </p:cNvSpPr>
          <p:nvPr/>
        </p:nvSpPr>
        <p:spPr bwMode="auto">
          <a:xfrm flipV="1">
            <a:off x="5714221" y="3450379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Text Box 6"/>
          <p:cNvSpPr txBox="1">
            <a:spLocks noChangeArrowheads="1"/>
          </p:cNvSpPr>
          <p:nvPr/>
        </p:nvSpPr>
        <p:spPr bwMode="auto">
          <a:xfrm>
            <a:off x="4262495" y="5156941"/>
            <a:ext cx="65162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 smtClean="0"/>
              <a:t>-a</a:t>
            </a:r>
            <a:endParaRPr lang="en-US" sz="3200" b="1" dirty="0"/>
          </a:p>
        </p:txBody>
      </p:sp>
      <p:sp>
        <p:nvSpPr>
          <p:cNvPr id="28" name="Line 8"/>
          <p:cNvSpPr>
            <a:spLocks noChangeShapeType="1"/>
          </p:cNvSpPr>
          <p:nvPr/>
        </p:nvSpPr>
        <p:spPr bwMode="auto">
          <a:xfrm>
            <a:off x="4360098" y="5222167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Line 11"/>
          <p:cNvSpPr>
            <a:spLocks noChangeShapeType="1"/>
          </p:cNvSpPr>
          <p:nvPr/>
        </p:nvSpPr>
        <p:spPr bwMode="auto">
          <a:xfrm flipH="1">
            <a:off x="5715000" y="2692284"/>
            <a:ext cx="1600200" cy="812916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12"/>
          <p:cNvSpPr txBox="1">
            <a:spLocks noChangeArrowheads="1"/>
          </p:cNvSpPr>
          <p:nvPr/>
        </p:nvSpPr>
        <p:spPr bwMode="auto">
          <a:xfrm>
            <a:off x="5602183" y="2768025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 smtClean="0">
                <a:solidFill>
                  <a:srgbClr val="FF0000"/>
                </a:solidFill>
              </a:rPr>
              <a:t>b-a</a:t>
            </a: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33" name="Line 8"/>
          <p:cNvSpPr>
            <a:spLocks noChangeShapeType="1"/>
          </p:cNvSpPr>
          <p:nvPr/>
        </p:nvSpPr>
        <p:spPr bwMode="auto">
          <a:xfrm>
            <a:off x="5735533" y="2827600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Line 4"/>
          <p:cNvSpPr>
            <a:spLocks noChangeShapeType="1"/>
          </p:cNvSpPr>
          <p:nvPr/>
        </p:nvSpPr>
        <p:spPr bwMode="auto">
          <a:xfrm flipV="1">
            <a:off x="5716819" y="2671034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Text Box 6"/>
          <p:cNvSpPr txBox="1">
            <a:spLocks noChangeArrowheads="1"/>
          </p:cNvSpPr>
          <p:nvPr/>
        </p:nvSpPr>
        <p:spPr bwMode="auto">
          <a:xfrm>
            <a:off x="6662796" y="3408803"/>
            <a:ext cx="423804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/>
              <a:t>a</a:t>
            </a:r>
          </a:p>
        </p:txBody>
      </p:sp>
      <p:sp>
        <p:nvSpPr>
          <p:cNvPr id="30" name="Line 8"/>
          <p:cNvSpPr>
            <a:spLocks noChangeShapeType="1"/>
          </p:cNvSpPr>
          <p:nvPr/>
        </p:nvSpPr>
        <p:spPr bwMode="auto">
          <a:xfrm>
            <a:off x="6762204" y="3586528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5" name="Line 4"/>
          <p:cNvSpPr>
            <a:spLocks noChangeShapeType="1"/>
          </p:cNvSpPr>
          <p:nvPr/>
        </p:nvSpPr>
        <p:spPr bwMode="auto">
          <a:xfrm flipV="1">
            <a:off x="1371600" y="4114800"/>
            <a:ext cx="1600200" cy="1935162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6" name="Line 5"/>
          <p:cNvSpPr>
            <a:spLocks noChangeShapeType="1"/>
          </p:cNvSpPr>
          <p:nvPr/>
        </p:nvSpPr>
        <p:spPr bwMode="auto">
          <a:xfrm flipV="1">
            <a:off x="2971800" y="2971800"/>
            <a:ext cx="0" cy="1143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7" name="Text Box 6"/>
          <p:cNvSpPr txBox="1">
            <a:spLocks noChangeArrowheads="1"/>
          </p:cNvSpPr>
          <p:nvPr/>
        </p:nvSpPr>
        <p:spPr bwMode="auto">
          <a:xfrm>
            <a:off x="1143000" y="6126162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>
                <a:solidFill>
                  <a:prstClr val="black"/>
                </a:solidFill>
              </a:rPr>
              <a:t>a</a:t>
            </a:r>
          </a:p>
        </p:txBody>
      </p:sp>
      <p:sp>
        <p:nvSpPr>
          <p:cNvPr id="38" name="Text Box 7"/>
          <p:cNvSpPr txBox="1">
            <a:spLocks noChangeArrowheads="1"/>
          </p:cNvSpPr>
          <p:nvPr/>
        </p:nvSpPr>
        <p:spPr bwMode="auto">
          <a:xfrm>
            <a:off x="3122671" y="3253581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>
                <a:solidFill>
                  <a:prstClr val="black"/>
                </a:solidFill>
              </a:rPr>
              <a:t>b</a:t>
            </a:r>
          </a:p>
        </p:txBody>
      </p:sp>
      <p:sp>
        <p:nvSpPr>
          <p:cNvPr id="39" name="Line 8"/>
          <p:cNvSpPr>
            <a:spLocks noChangeShapeType="1"/>
          </p:cNvSpPr>
          <p:nvPr/>
        </p:nvSpPr>
        <p:spPr bwMode="auto">
          <a:xfrm>
            <a:off x="1219200" y="62484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40" name="Line 8"/>
          <p:cNvSpPr>
            <a:spLocks noChangeShapeType="1"/>
          </p:cNvSpPr>
          <p:nvPr/>
        </p:nvSpPr>
        <p:spPr bwMode="auto">
          <a:xfrm>
            <a:off x="3245477" y="3253581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41" name="Line 11"/>
          <p:cNvSpPr>
            <a:spLocks noChangeShapeType="1"/>
          </p:cNvSpPr>
          <p:nvPr/>
        </p:nvSpPr>
        <p:spPr bwMode="auto">
          <a:xfrm flipV="1">
            <a:off x="1371601" y="5410200"/>
            <a:ext cx="1600200" cy="63976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42" name="Line 5"/>
          <p:cNvSpPr>
            <a:spLocks noChangeShapeType="1"/>
          </p:cNvSpPr>
          <p:nvPr/>
        </p:nvSpPr>
        <p:spPr bwMode="auto">
          <a:xfrm>
            <a:off x="2971800" y="4114800"/>
            <a:ext cx="0" cy="1295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3" name="Text Box 7"/>
          <p:cNvSpPr txBox="1">
            <a:spLocks noChangeArrowheads="1"/>
          </p:cNvSpPr>
          <p:nvPr/>
        </p:nvSpPr>
        <p:spPr bwMode="auto">
          <a:xfrm>
            <a:off x="3048000" y="4525962"/>
            <a:ext cx="57099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200" b="1" dirty="0" smtClean="0">
                <a:solidFill>
                  <a:prstClr val="black"/>
                </a:solidFill>
              </a:rPr>
              <a:t>-b</a:t>
            </a:r>
            <a:endParaRPr lang="en-US" sz="3200" b="1" dirty="0">
              <a:solidFill>
                <a:prstClr val="black"/>
              </a:solidFill>
            </a:endParaRPr>
          </a:p>
        </p:txBody>
      </p:sp>
      <p:sp>
        <p:nvSpPr>
          <p:cNvPr id="44" name="Line 8"/>
          <p:cNvSpPr>
            <a:spLocks noChangeShapeType="1"/>
          </p:cNvSpPr>
          <p:nvPr/>
        </p:nvSpPr>
        <p:spPr bwMode="auto">
          <a:xfrm>
            <a:off x="3276600" y="4525962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kern="0" smtClean="0">
              <a:solidFill>
                <a:sysClr val="windowText" lastClr="000000"/>
              </a:solidFill>
            </a:endParaRPr>
          </a:p>
        </p:txBody>
      </p:sp>
      <p:sp>
        <p:nvSpPr>
          <p:cNvPr id="45" name="Text Box 12"/>
          <p:cNvSpPr txBox="1">
            <a:spLocks noChangeArrowheads="1"/>
          </p:cNvSpPr>
          <p:nvPr/>
        </p:nvSpPr>
        <p:spPr bwMode="auto">
          <a:xfrm>
            <a:off x="2305050" y="5867400"/>
            <a:ext cx="79861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kern="0" dirty="0">
                <a:solidFill>
                  <a:srgbClr val="FF0000"/>
                </a:solidFill>
              </a:rPr>
              <a:t>a</a:t>
            </a:r>
            <a:r>
              <a:rPr lang="en-US" sz="3200" kern="0" dirty="0" smtClean="0">
                <a:solidFill>
                  <a:srgbClr val="FF0000"/>
                </a:solidFill>
              </a:rPr>
              <a:t>-</a:t>
            </a: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</a:rPr>
              <a:t>b</a:t>
            </a:r>
          </a:p>
        </p:txBody>
      </p:sp>
      <p:sp>
        <p:nvSpPr>
          <p:cNvPr id="46" name="Line 8"/>
          <p:cNvSpPr>
            <a:spLocks noChangeShapeType="1"/>
          </p:cNvSpPr>
          <p:nvPr/>
        </p:nvSpPr>
        <p:spPr bwMode="auto">
          <a:xfrm>
            <a:off x="2389455" y="5967346"/>
            <a:ext cx="641465" cy="1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18019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3631" y="1106269"/>
            <a:ext cx="88779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prstClr val="black"/>
                </a:solidFill>
              </a:rPr>
              <a:t>                          Fun with vectors</a:t>
            </a:r>
          </a:p>
          <a:p>
            <a:endParaRPr lang="en-US" sz="3600" dirty="0">
              <a:solidFill>
                <a:prstClr val="black"/>
              </a:solidFill>
            </a:endParaRPr>
          </a:p>
          <a:p>
            <a:r>
              <a:rPr lang="en-US" sz="3600" dirty="0" smtClean="0">
                <a:solidFill>
                  <a:prstClr val="black"/>
                </a:solidFill>
              </a:rPr>
              <a:t>Definitions: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8331" y="3086085"/>
            <a:ext cx="16973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prstClr val="black"/>
                </a:solidFill>
              </a:rPr>
              <a:t>Scalars: </a:t>
            </a:r>
            <a:endParaRPr lang="en-US" sz="3600" dirty="0">
              <a:solidFill>
                <a:prstClr val="black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331" y="4876800"/>
            <a:ext cx="1697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prstClr val="black"/>
                </a:solidFill>
              </a:rPr>
              <a:t>Vectors:</a:t>
            </a:r>
            <a:endParaRPr lang="en-US" sz="3600" dirty="0">
              <a:solidFill>
                <a:prstClr val="black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8331" y="3066871"/>
            <a:ext cx="884326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dirty="0" smtClean="0">
                <a:solidFill>
                  <a:prstClr val="black"/>
                </a:solidFill>
              </a:rPr>
              <a:t>               Quantities </a:t>
            </a:r>
            <a:r>
              <a:rPr lang="en-US" sz="3600" dirty="0">
                <a:solidFill>
                  <a:prstClr val="black"/>
                </a:solidFill>
              </a:rPr>
              <a:t>that can be entirely described in terms of a magnitude (amount</a:t>
            </a:r>
            <a:r>
              <a:rPr lang="en-US" sz="3600" dirty="0" smtClean="0">
                <a:solidFill>
                  <a:prstClr val="black"/>
                </a:solidFill>
              </a:rPr>
              <a:t>)</a:t>
            </a:r>
          </a:p>
          <a:p>
            <a:pPr lvl="0"/>
            <a:r>
              <a:rPr lang="en-US" sz="3600" dirty="0" smtClean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48332" y="4868317"/>
            <a:ext cx="88432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dirty="0" smtClean="0">
                <a:solidFill>
                  <a:prstClr val="black"/>
                </a:solidFill>
              </a:rPr>
              <a:t>                Quantities </a:t>
            </a:r>
            <a:r>
              <a:rPr lang="en-US" sz="3600" dirty="0">
                <a:solidFill>
                  <a:prstClr val="black"/>
                </a:solidFill>
              </a:rPr>
              <a:t>that indicate a magnitude and an orientation.</a:t>
            </a:r>
          </a:p>
        </p:txBody>
      </p:sp>
      <p:sp>
        <p:nvSpPr>
          <p:cNvPr id="9" name="Rectangle 8"/>
          <p:cNvSpPr/>
          <p:nvPr/>
        </p:nvSpPr>
        <p:spPr>
          <a:xfrm>
            <a:off x="113631" y="4191000"/>
            <a:ext cx="9829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b="1" dirty="0">
                <a:solidFill>
                  <a:srgbClr val="9BBB59">
                    <a:lumMod val="50000"/>
                  </a:srgbClr>
                </a:solidFill>
              </a:rPr>
              <a:t>Don’t depend on changes in orientation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6031" y="5983069"/>
            <a:ext cx="9829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b="1" dirty="0" smtClean="0">
                <a:solidFill>
                  <a:srgbClr val="9BBB59">
                    <a:lumMod val="50000"/>
                  </a:srgbClr>
                </a:solidFill>
              </a:rPr>
              <a:t>They also depend on an </a:t>
            </a:r>
            <a:r>
              <a:rPr lang="en-US" sz="3600" b="1" dirty="0" err="1" smtClean="0">
                <a:solidFill>
                  <a:srgbClr val="9BBB59">
                    <a:lumMod val="50000"/>
                  </a:srgbClr>
                </a:solidFill>
              </a:rPr>
              <a:t>origen</a:t>
            </a:r>
            <a:endParaRPr lang="en-US" sz="3600" b="1" dirty="0">
              <a:solidFill>
                <a:srgbClr val="9BBB59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228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3631" y="1106269"/>
            <a:ext cx="88779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prstClr val="black"/>
                </a:solidFill>
              </a:rPr>
              <a:t>                          Fun with vectors</a:t>
            </a:r>
          </a:p>
          <a:p>
            <a:endParaRPr lang="en-US" sz="3600" dirty="0">
              <a:solidFill>
                <a:prstClr val="black"/>
              </a:solidFill>
            </a:endParaRPr>
          </a:p>
          <a:p>
            <a:r>
              <a:rPr lang="en-US" sz="3600" dirty="0" smtClean="0">
                <a:solidFill>
                  <a:prstClr val="black"/>
                </a:solidFill>
              </a:rPr>
              <a:t>Definitions  (Some examples):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prstClr val="white"/>
                </a:solidFill>
              </a:rPr>
              <a:t>Class II ( scalars and vectors)</a:t>
            </a:r>
            <a:endParaRPr lang="en-US" b="1" i="1" dirty="0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8331" y="3086085"/>
            <a:ext cx="16973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prstClr val="black"/>
                </a:solidFill>
              </a:rPr>
              <a:t>Scalars: </a:t>
            </a:r>
            <a:endParaRPr lang="en-US" sz="3600" dirty="0">
              <a:solidFill>
                <a:prstClr val="black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331" y="4876800"/>
            <a:ext cx="1697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prstClr val="black"/>
                </a:solidFill>
              </a:rPr>
              <a:t>Vectors:</a:t>
            </a:r>
            <a:endParaRPr lang="en-US" sz="3600" dirty="0">
              <a:solidFill>
                <a:prstClr val="black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8331" y="3066871"/>
            <a:ext cx="884326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dirty="0" smtClean="0">
                <a:solidFill>
                  <a:prstClr val="black"/>
                </a:solidFill>
              </a:rPr>
              <a:t>               Distance</a:t>
            </a:r>
            <a:r>
              <a:rPr lang="en-US" sz="3600" dirty="0">
                <a:solidFill>
                  <a:prstClr val="black"/>
                </a:solidFill>
              </a:rPr>
              <a:t>, speed, mass, temperature, charge, density, electric potential, area, volume, energy, </a:t>
            </a:r>
            <a:r>
              <a:rPr lang="en-US" sz="3600" dirty="0" smtClean="0">
                <a:solidFill>
                  <a:prstClr val="black"/>
                </a:solidFill>
              </a:rPr>
              <a:t>angle, etc.</a:t>
            </a:r>
            <a:endParaRPr lang="en-US" sz="3600" dirty="0">
              <a:solidFill>
                <a:prstClr val="black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48332" y="4868317"/>
            <a:ext cx="884326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dirty="0" smtClean="0">
                <a:solidFill>
                  <a:prstClr val="black"/>
                </a:solidFill>
              </a:rPr>
              <a:t>                 </a:t>
            </a:r>
            <a:r>
              <a:rPr lang="en-US" sz="3600" dirty="0" smtClean="0"/>
              <a:t>Position, </a:t>
            </a:r>
            <a:r>
              <a:rPr lang="en-US" sz="3600" dirty="0"/>
              <a:t>velocity, acceleration, force, </a:t>
            </a:r>
            <a:r>
              <a:rPr lang="en-US" sz="3600" dirty="0" smtClean="0"/>
              <a:t>ECG, gravitational </a:t>
            </a:r>
            <a:r>
              <a:rPr lang="en-US" sz="3600" dirty="0"/>
              <a:t>field, </a:t>
            </a:r>
            <a:r>
              <a:rPr lang="en-US" sz="3600" dirty="0" smtClean="0"/>
              <a:t>electric </a:t>
            </a:r>
            <a:r>
              <a:rPr lang="en-US" sz="3600" dirty="0"/>
              <a:t>field, magnetic </a:t>
            </a:r>
            <a:r>
              <a:rPr lang="en-US" sz="3600" dirty="0" smtClean="0"/>
              <a:t>field, etc. </a:t>
            </a:r>
            <a:endParaRPr lang="en-US" sz="36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02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14777" y="1371600"/>
            <a:ext cx="8839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dirty="0">
                <a:solidFill>
                  <a:prstClr val="black"/>
                </a:solidFill>
              </a:rPr>
              <a:t>Vectors:  </a:t>
            </a:r>
            <a:r>
              <a:rPr lang="en-US" sz="3600" dirty="0" smtClean="0">
                <a:solidFill>
                  <a:prstClr val="black"/>
                </a:solidFill>
              </a:rPr>
              <a:t>Quantities </a:t>
            </a:r>
            <a:r>
              <a:rPr lang="en-US" sz="3600" dirty="0">
                <a:solidFill>
                  <a:prstClr val="black"/>
                </a:solidFill>
              </a:rPr>
              <a:t>that have both magnitude and direction.</a:t>
            </a:r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 flipV="1">
            <a:off x="2000250" y="3687762"/>
            <a:ext cx="1752600" cy="2057400"/>
          </a:xfrm>
          <a:prstGeom prst="line">
            <a:avLst/>
          </a:prstGeom>
          <a:noFill/>
          <a:ln w="508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619250" y="5821362"/>
            <a:ext cx="28686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  (initial point)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813175" y="3322637"/>
            <a:ext cx="32734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 (terminal point)</a:t>
            </a:r>
          </a:p>
        </p:txBody>
      </p: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4187825" y="4449762"/>
            <a:ext cx="2079625" cy="579438"/>
            <a:chOff x="2208" y="2064"/>
            <a:chExt cx="1310" cy="365"/>
          </a:xfrm>
        </p:grpSpPr>
        <p:sp>
          <p:nvSpPr>
            <p:cNvPr id="11" name="Text Box 7"/>
            <p:cNvSpPr txBox="1">
              <a:spLocks noChangeArrowheads="1"/>
            </p:cNvSpPr>
            <p:nvPr/>
          </p:nvSpPr>
          <p:spPr bwMode="auto">
            <a:xfrm>
              <a:off x="2208" y="2064"/>
              <a:ext cx="131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v, </a:t>
              </a:r>
              <a:r>
                <a:rPr kumimoji="0" lang="en-US" sz="32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v</a:t>
              </a:r>
              <a:r>
                <a:rPr kumimoji="0" lang="en-US" sz="3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, or AB</a:t>
              </a:r>
              <a:endParaRPr kumimoji="0" 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Line 8"/>
            <p:cNvSpPr>
              <a:spLocks noChangeShapeType="1"/>
            </p:cNvSpPr>
            <p:nvPr/>
          </p:nvSpPr>
          <p:spPr bwMode="auto">
            <a:xfrm>
              <a:off x="2256" y="2112"/>
              <a:ext cx="14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5505450" y="4525962"/>
            <a:ext cx="457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762000" y="22098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Represented by an arrow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82535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14190" r="22123" b="74662"/>
          <a:stretch/>
        </p:blipFill>
        <p:spPr bwMode="auto">
          <a:xfrm>
            <a:off x="1115355" y="0"/>
            <a:ext cx="7038045" cy="826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47800" y="457200"/>
            <a:ext cx="67056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solidFill>
                  <a:schemeClr val="bg1"/>
                </a:solidFill>
              </a:rPr>
              <a:t>Class II ( scalars and vectors)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57200" y="1143000"/>
            <a:ext cx="86868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If two vectors, </a:t>
            </a: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u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and </a:t>
            </a: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,  have the same: 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magnitude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(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length)  and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direction     (angle) </a:t>
            </a:r>
            <a:r>
              <a:rPr lang="en-US" sz="3600" kern="0" dirty="0" smtClean="0">
                <a:solidFill>
                  <a:sysClr val="windowText" lastClr="000000"/>
                </a:solidFill>
              </a:rPr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 smtClean="0">
                <a:solidFill>
                  <a:sysClr val="windowText" lastClr="000000"/>
                </a:solidFill>
              </a:rPr>
              <a:t>            W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 say they are equivalent 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1076325" y="449580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 flipV="1">
            <a:off x="6834187" y="4480560"/>
            <a:ext cx="1905000" cy="1524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898650" y="5273675"/>
            <a:ext cx="40427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dirty="0">
                <a:solidFill>
                  <a:sysClr val="windowText" lastClr="000000"/>
                </a:solidFill>
              </a:rPr>
              <a:t>u</a:t>
            </a:r>
            <a:endParaRPr kumimoji="0" lang="en-US" sz="32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7467600" y="4699779"/>
            <a:ext cx="409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</a:t>
            </a:r>
          </a:p>
        </p:txBody>
      </p:sp>
      <p:sp>
        <p:nvSpPr>
          <p:cNvPr id="13" name="Line 8"/>
          <p:cNvSpPr>
            <a:spLocks noChangeShapeType="1"/>
          </p:cNvSpPr>
          <p:nvPr/>
        </p:nvSpPr>
        <p:spPr bwMode="auto">
          <a:xfrm>
            <a:off x="1986489" y="54102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>
            <a:off x="7558087" y="4800600"/>
            <a:ext cx="228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8253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12852</TotalTime>
  <Words>2110</Words>
  <Application>Microsoft Office PowerPoint</Application>
  <PresentationFormat>On-screen Show (4:3)</PresentationFormat>
  <Paragraphs>503</Paragraphs>
  <Slides>59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2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Flavio Fenton</dc:creator>
  <cp:lastModifiedBy>fenton</cp:lastModifiedBy>
  <cp:revision>272</cp:revision>
  <dcterms:created xsi:type="dcterms:W3CDTF">2006-08-16T00:00:00Z</dcterms:created>
  <dcterms:modified xsi:type="dcterms:W3CDTF">2018-01-10T04:03:03Z</dcterms:modified>
</cp:coreProperties>
</file>